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57" r:id="rId3"/>
    <p:sldId id="284" r:id="rId4"/>
    <p:sldId id="285" r:id="rId5"/>
    <p:sldId id="295" r:id="rId6"/>
    <p:sldId id="287" r:id="rId7"/>
    <p:sldId id="288" r:id="rId8"/>
    <p:sldId id="289" r:id="rId9"/>
    <p:sldId id="290" r:id="rId10"/>
    <p:sldId id="291" r:id="rId11"/>
    <p:sldId id="292" r:id="rId12"/>
    <p:sldId id="271" r:id="rId13"/>
    <p:sldId id="270" r:id="rId14"/>
    <p:sldId id="273" r:id="rId15"/>
    <p:sldId id="276" r:id="rId16"/>
    <p:sldId id="277" r:id="rId17"/>
    <p:sldId id="278" r:id="rId18"/>
    <p:sldId id="293" r:id="rId19"/>
    <p:sldId id="266" r:id="rId20"/>
    <p:sldId id="279" r:id="rId21"/>
    <p:sldId id="280" r:id="rId22"/>
    <p:sldId id="294"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587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78" autoAdjust="0"/>
  </p:normalViewPr>
  <p:slideViewPr>
    <p:cSldViewPr snapToGrid="0">
      <p:cViewPr>
        <p:scale>
          <a:sx n="80" d="100"/>
          <a:sy n="80" d="100"/>
        </p:scale>
        <p:origin x="60" y="-750"/>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DBB2FF-80BE-4E71-9F38-4A5522DF899E}" type="datetimeFigureOut">
              <a:rPr lang="en-US" smtClean="0"/>
              <a:t>7/8/2016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17D0FE-20C5-4BB9-AA6C-4F666F0EC801}" type="slidenum">
              <a:rPr lang="en-US" smtClean="0"/>
              <a:t>‹#›</a:t>
            </a:fld>
            <a:endParaRPr lang="en-US"/>
          </a:p>
        </p:txBody>
      </p:sp>
    </p:spTree>
    <p:extLst>
      <p:ext uri="{BB962C8B-B14F-4D97-AF65-F5344CB8AC3E}">
        <p14:creationId xmlns:p14="http://schemas.microsoft.com/office/powerpoint/2010/main" val="2119993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343F17-FE56-4B02-B019-A4DC32891081}" type="datetimeFigureOut">
              <a:rPr lang="en-US" smtClean="0"/>
              <a:t>7/8/2016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7CC922-2947-4583-820C-A60BD9D7E03F}" type="slidenum">
              <a:rPr lang="en-US" smtClean="0"/>
              <a:t>‹#›</a:t>
            </a:fld>
            <a:endParaRPr lang="en-US"/>
          </a:p>
        </p:txBody>
      </p:sp>
    </p:spTree>
    <p:extLst>
      <p:ext uri="{BB962C8B-B14F-4D97-AF65-F5344CB8AC3E}">
        <p14:creationId xmlns:p14="http://schemas.microsoft.com/office/powerpoint/2010/main" val="2285118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Hello, </a:t>
            </a:r>
          </a:p>
          <a:p>
            <a:r>
              <a:rPr lang="en-US" dirty="0"/>
              <a:t>I</a:t>
            </a:r>
            <a:r>
              <a:rPr lang="en-US" baseline="0" dirty="0"/>
              <a:t> am </a:t>
            </a:r>
            <a:r>
              <a:rPr lang="en-US" baseline="0" dirty="0" err="1"/>
              <a:t>syed</a:t>
            </a:r>
            <a:r>
              <a:rPr lang="en-US" baseline="0" dirty="0"/>
              <a:t> Aftab Rashid and I will be presenting our work {…}, the work is conducted at CISTER research center along with my </a:t>
            </a:r>
            <a:r>
              <a:rPr lang="en-US" baseline="0" dirty="0" err="1"/>
              <a:t>collegues</a:t>
            </a:r>
            <a:r>
              <a:rPr lang="en-US" baseline="0" dirty="0"/>
              <a:t> Geoffrey </a:t>
            </a:r>
            <a:r>
              <a:rPr lang="en-US" baseline="0" dirty="0" err="1"/>
              <a:t>Nelisson</a:t>
            </a:r>
            <a:r>
              <a:rPr lang="en-US" baseline="0" dirty="0"/>
              <a:t> and Eduardo Tovar and in collaboration with Isabelle </a:t>
            </a:r>
            <a:r>
              <a:rPr lang="en-US" baseline="0" dirty="0" err="1"/>
              <a:t>puaut</a:t>
            </a:r>
            <a:r>
              <a:rPr lang="en-US" baseline="0" dirty="0"/>
              <a:t> and Damien hardy from university of </a:t>
            </a:r>
            <a:r>
              <a:rPr lang="en-US" baseline="0" dirty="0" err="1"/>
              <a:t>rennes</a:t>
            </a:r>
            <a:r>
              <a:rPr lang="en-US" baseline="0" dirty="0"/>
              <a:t> France. </a:t>
            </a:r>
          </a:p>
          <a:p>
            <a:endParaRPr lang="en-US" baseline="0" dirty="0"/>
          </a:p>
          <a:p>
            <a:r>
              <a:rPr lang="en-US" baseline="0" dirty="0"/>
              <a:t>Check how people introduce !</a:t>
            </a:r>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1</a:t>
            </a:fld>
            <a:endParaRPr lang="en-US"/>
          </a:p>
        </p:txBody>
      </p:sp>
    </p:spTree>
    <p:extLst>
      <p:ext uri="{BB962C8B-B14F-4D97-AF65-F5344CB8AC3E}">
        <p14:creationId xmlns:p14="http://schemas.microsoft.com/office/powerpoint/2010/main" val="1155872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Memory demand of </a:t>
            </a:r>
            <a:r>
              <a:rPr lang="en-US" sz="1200" dirty="0" err="1">
                <a:latin typeface="Calibri" panose="020F0502020204030204" pitchFamily="34" charset="0"/>
              </a:rPr>
              <a:t>Ƭ</a:t>
            </a:r>
            <a:r>
              <a:rPr lang="en-US" sz="1200" baseline="-25000" dirty="0" err="1">
                <a:latin typeface="Calibri" panose="020F0502020204030204" pitchFamily="34" charset="0"/>
              </a:rPr>
              <a:t>i</a:t>
            </a:r>
            <a:r>
              <a:rPr lang="en-US" sz="1200" baseline="-25000" dirty="0">
                <a:latin typeface="Calibri" panose="020F0502020204030204" pitchFamily="34" charset="0"/>
              </a:rPr>
              <a:t> </a:t>
            </a:r>
            <a:r>
              <a:rPr lang="en-US" sz="1200" dirty="0">
                <a:latin typeface="Calibri" panose="020F0502020204030204" pitchFamily="34" charset="0"/>
              </a:rPr>
              <a:t>when all its PCBs are already cached.</a:t>
            </a:r>
          </a:p>
          <a:p>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10</a:t>
            </a:fld>
            <a:endParaRPr lang="en-US"/>
          </a:p>
        </p:txBody>
      </p:sp>
    </p:spTree>
    <p:extLst>
      <p:ext uri="{BB962C8B-B14F-4D97-AF65-F5344CB8AC3E}">
        <p14:creationId xmlns:p14="http://schemas.microsoft.com/office/powerpoint/2010/main" val="1903213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Persistent cache blocks of a task will</a:t>
            </a:r>
            <a:r>
              <a:rPr lang="en-US" baseline="0" dirty="0"/>
              <a:t> not be evicted by the task itself but they can be evicted by other tasks in the system. CPRO accounts for memory overhead due to evictions of PCBs. </a:t>
            </a:r>
          </a:p>
          <a:p>
            <a:r>
              <a:rPr lang="en-US" baseline="0" dirty="0"/>
              <a:t>Consider this schedule,…., we have task </a:t>
            </a:r>
            <a:r>
              <a:rPr lang="en-US" baseline="0" dirty="0" err="1"/>
              <a:t>Tj</a:t>
            </a:r>
            <a:r>
              <a:rPr lang="en-US" baseline="0" dirty="0"/>
              <a:t> its first job arrives and execute between t=0-100, and loads all of its </a:t>
            </a:r>
            <a:r>
              <a:rPr lang="en-US" baseline="0" dirty="0" err="1"/>
              <a:t>Ecbs</a:t>
            </a:r>
            <a:r>
              <a:rPr lang="en-US" baseline="0" dirty="0"/>
              <a:t> into the cache when the second job of </a:t>
            </a:r>
            <a:r>
              <a:rPr lang="en-US" baseline="0" dirty="0" err="1"/>
              <a:t>Tj</a:t>
            </a:r>
            <a:r>
              <a:rPr lang="en-US" baseline="0" dirty="0"/>
              <a:t> arrives at t=200 its PCBs are already loaded in the cache so it only need to account for </a:t>
            </a:r>
            <a:r>
              <a:rPr lang="en-US" baseline="0" dirty="0" err="1"/>
              <a:t>nPCBS</a:t>
            </a:r>
            <a:r>
              <a:rPr lang="en-US" baseline="0" dirty="0"/>
              <a:t> i.e. cache block 1,2.</a:t>
            </a:r>
          </a:p>
          <a:p>
            <a:endParaRPr lang="en-US" baseline="0" dirty="0"/>
          </a:p>
          <a:p>
            <a:r>
              <a:rPr lang="en-US" baseline="0" dirty="0"/>
              <a:t>This situation can only be true when </a:t>
            </a:r>
            <a:r>
              <a:rPr lang="en-US" baseline="0" dirty="0" err="1"/>
              <a:t>Tj</a:t>
            </a:r>
            <a:r>
              <a:rPr lang="en-US" baseline="0" dirty="0"/>
              <a:t> executes in isolation, suppose we have another situation where …. A task </a:t>
            </a:r>
            <a:r>
              <a:rPr lang="en-US" baseline="0" dirty="0" err="1"/>
              <a:t>ti</a:t>
            </a:r>
            <a:r>
              <a:rPr lang="en-US" baseline="0" dirty="0"/>
              <a:t> which if of low priority than </a:t>
            </a:r>
            <a:r>
              <a:rPr lang="en-US" baseline="0" dirty="0" err="1"/>
              <a:t>tj</a:t>
            </a:r>
            <a:r>
              <a:rPr lang="en-US" baseline="0" dirty="0"/>
              <a:t> executes </a:t>
            </a:r>
            <a:r>
              <a:rPr lang="en-US" baseline="0" dirty="0" err="1"/>
              <a:t>bwteeen</a:t>
            </a:r>
            <a:r>
              <a:rPr lang="en-US" baseline="0" dirty="0"/>
              <a:t> the two jobs of </a:t>
            </a:r>
            <a:r>
              <a:rPr lang="en-US" baseline="0" dirty="0" err="1"/>
              <a:t>Tj</a:t>
            </a:r>
            <a:r>
              <a:rPr lang="en-US" baseline="0" dirty="0"/>
              <a:t>. …. Suppose it accesses cache blocks 6,7… now when 2</a:t>
            </a:r>
            <a:r>
              <a:rPr lang="en-US" baseline="30000" dirty="0"/>
              <a:t>nd</a:t>
            </a:r>
            <a:r>
              <a:rPr lang="en-US" baseline="0" dirty="0"/>
              <a:t> job of </a:t>
            </a:r>
            <a:r>
              <a:rPr lang="en-US" baseline="0" dirty="0" err="1"/>
              <a:t>Tj</a:t>
            </a:r>
            <a:r>
              <a:rPr lang="en-US" baseline="0" dirty="0"/>
              <a:t> </a:t>
            </a:r>
            <a:r>
              <a:rPr lang="en-US" baseline="0" dirty="0" err="1"/>
              <a:t>excutes</a:t>
            </a:r>
            <a:r>
              <a:rPr lang="en-US" baseline="0" dirty="0"/>
              <a:t> it again need to load </a:t>
            </a:r>
            <a:r>
              <a:rPr lang="en-US" baseline="0" dirty="0" err="1"/>
              <a:t>cach</a:t>
            </a:r>
            <a:r>
              <a:rPr lang="en-US" baseline="0" dirty="0"/>
              <a:t> blocks 6,7 from main memory although they are PCBs of </a:t>
            </a:r>
            <a:r>
              <a:rPr lang="en-US" baseline="0" dirty="0" err="1"/>
              <a:t>Tj</a:t>
            </a:r>
            <a:r>
              <a:rPr lang="en-US" baseline="0" dirty="0"/>
              <a:t> </a:t>
            </a:r>
            <a:r>
              <a:rPr lang="en-US" baseline="0" dirty="0" err="1"/>
              <a:t>similary</a:t>
            </a:r>
            <a:r>
              <a:rPr lang="en-US" baseline="0" dirty="0"/>
              <a:t> we can have another situation where just before the execution of 2</a:t>
            </a:r>
            <a:r>
              <a:rPr lang="en-US" baseline="30000" dirty="0"/>
              <a:t>nd</a:t>
            </a:r>
            <a:r>
              <a:rPr lang="en-US" baseline="0" dirty="0"/>
              <a:t> job of </a:t>
            </a:r>
            <a:r>
              <a:rPr lang="en-US" baseline="0" dirty="0" err="1"/>
              <a:t>Tj</a:t>
            </a:r>
            <a:r>
              <a:rPr lang="en-US" baseline="0" dirty="0"/>
              <a:t> we have a high priority task </a:t>
            </a:r>
            <a:r>
              <a:rPr lang="en-US" baseline="0" dirty="0" err="1"/>
              <a:t>Tk</a:t>
            </a:r>
            <a:r>
              <a:rPr lang="en-US" baseline="0" dirty="0"/>
              <a:t> that arrives and starts to execute , suppose </a:t>
            </a:r>
            <a:r>
              <a:rPr lang="en-US" baseline="0" dirty="0" err="1"/>
              <a:t>Tk</a:t>
            </a:r>
            <a:r>
              <a:rPr lang="en-US" baseline="0" dirty="0"/>
              <a:t> access cache block  5 and overrides it cache content. Now when the 2</a:t>
            </a:r>
            <a:r>
              <a:rPr lang="en-US" baseline="30000" dirty="0"/>
              <a:t>nd</a:t>
            </a:r>
            <a:r>
              <a:rPr lang="en-US" baseline="0" dirty="0"/>
              <a:t> job of </a:t>
            </a:r>
            <a:r>
              <a:rPr lang="en-US" baseline="0" dirty="0" err="1"/>
              <a:t>Tj</a:t>
            </a:r>
            <a:r>
              <a:rPr lang="en-US" baseline="0" dirty="0"/>
              <a:t> executes it needs to account for these PCBs that are evicted by both task </a:t>
            </a:r>
            <a:r>
              <a:rPr lang="en-US" baseline="0" dirty="0" err="1"/>
              <a:t>Ti</a:t>
            </a:r>
            <a:r>
              <a:rPr lang="en-US" baseline="0" dirty="0"/>
              <a:t> and Tk. </a:t>
            </a:r>
          </a:p>
          <a:p>
            <a:endParaRPr lang="en-US" baseline="0" dirty="0"/>
          </a:p>
          <a:p>
            <a:r>
              <a:rPr lang="en-US" baseline="0" dirty="0"/>
              <a:t>In other words it need to reload cache blocks 5,6,7 along with its </a:t>
            </a:r>
            <a:r>
              <a:rPr lang="en-US" baseline="0" dirty="0" err="1"/>
              <a:t>npcbs</a:t>
            </a: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A25CA7F-82B4-49FE-9781-19FE59895BE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018371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 this work we propose an improved WCRT analysis</a:t>
            </a:r>
            <a:r>
              <a:rPr lang="en-US" baseline="0" dirty="0"/>
              <a:t> for Fix priority preemptive systems…</a:t>
            </a:r>
          </a:p>
          <a:p>
            <a:endParaRPr lang="en-US" baseline="0" dirty="0"/>
          </a:p>
          <a:p>
            <a:r>
              <a:rPr lang="en-US" baseline="0" dirty="0"/>
              <a:t>in literature WCRT analysis with preemption overheads is given by ….  Where CRPD accounts for cache related preemption delay or for the evictions of Useful cache blocks of </a:t>
            </a:r>
            <a:r>
              <a:rPr lang="en-US" baseline="0" dirty="0" err="1"/>
              <a:t>Ti</a:t>
            </a:r>
            <a:r>
              <a:rPr lang="en-US" baseline="0" dirty="0"/>
              <a:t> due to executions of all high priority tasks.</a:t>
            </a:r>
          </a:p>
          <a:p>
            <a:endParaRPr lang="en-US" baseline="0" dirty="0"/>
          </a:p>
          <a:p>
            <a:r>
              <a:rPr lang="en-US" baseline="0" dirty="0"/>
              <a:t>… in this work we propose a more elaborate WCRT formulation…. First instead of computational time Ci, we separately account for processing and memory demand of tasks in order to account for variable memory demand. </a:t>
            </a:r>
          </a:p>
          <a:p>
            <a:r>
              <a:rPr lang="en-US" baseline="0" dirty="0"/>
              <a:t>… similarly as any task need to loads all of its ECBs we consider the maximum memory demand for </a:t>
            </a:r>
            <a:r>
              <a:rPr lang="en-US" baseline="0" dirty="0" err="1"/>
              <a:t>atleast</a:t>
            </a:r>
            <a:r>
              <a:rPr lang="en-US" baseline="0" dirty="0"/>
              <a:t> on job of each high priority task. </a:t>
            </a:r>
          </a:p>
          <a:p>
            <a:endParaRPr lang="en-US" baseline="0" dirty="0"/>
          </a:p>
          <a:p>
            <a:r>
              <a:rPr lang="en-US" baseline="0" dirty="0"/>
              <a:t>… for rest of the jobs we only account for their residual memory demand plus … CPRO which accounts for the number of PCBs that can be evicted by other task executions.</a:t>
            </a:r>
          </a:p>
          <a:p>
            <a:endParaRPr lang="en-US" baseline="0" dirty="0"/>
          </a:p>
          <a:p>
            <a:r>
              <a:rPr lang="en-US" baseline="0" dirty="0"/>
              <a:t>… In our CRPD cost which accounts for eviction of UCBs can be calculated using any approach from the state-of-the-art   </a:t>
            </a:r>
          </a:p>
          <a:p>
            <a:endParaRPr lang="en-US" baseline="0" dirty="0"/>
          </a:p>
          <a:p>
            <a:r>
              <a:rPr lang="en-US" baseline="0" dirty="0"/>
              <a:t>In our approach, we present a more elaborate formulation given as ….</a:t>
            </a:r>
          </a:p>
          <a:p>
            <a:endParaRPr lang="en-US" baseline="0" dirty="0"/>
          </a:p>
          <a:p>
            <a:r>
              <a:rPr lang="en-US" baseline="0" dirty="0"/>
              <a:t>Here instead of execution time Ci we </a:t>
            </a:r>
            <a:r>
              <a:rPr lang="en-US" baseline="0" dirty="0" err="1"/>
              <a:t>sepererately</a:t>
            </a:r>
            <a:r>
              <a:rPr lang="en-US" baseline="0" dirty="0"/>
              <a:t> account for execution and memory demand of a task….</a:t>
            </a:r>
          </a:p>
          <a:p>
            <a:endParaRPr lang="en-US" baseline="0" dirty="0"/>
          </a:p>
          <a:p>
            <a:r>
              <a:rPr lang="en-US" baseline="0" dirty="0" err="1"/>
              <a:t>Similary</a:t>
            </a:r>
            <a:r>
              <a:rPr lang="en-US" baseline="0" dirty="0"/>
              <a:t> for one of the executions of a high priority task we consider its maximum memory demand </a:t>
            </a:r>
            <a:r>
              <a:rPr lang="en-US" baseline="0" dirty="0" err="1"/>
              <a:t>MDj</a:t>
            </a:r>
            <a:r>
              <a:rPr lang="en-US" baseline="0" dirty="0"/>
              <a:t>… </a:t>
            </a:r>
          </a:p>
          <a:p>
            <a:r>
              <a:rPr lang="en-US" baseline="0" dirty="0"/>
              <a:t>For rest of the jobs we only consider their residual memory demand plus CPRO that account for the number of PCBs that are evicted by other tasks. </a:t>
            </a:r>
          </a:p>
          <a:p>
            <a:r>
              <a:rPr lang="en-US" baseline="0" dirty="0"/>
              <a:t>As our approach is orthogonal to CRPD calculation we account for CRPD in the WCRT analysis which can be calculated using any approach from state of the art</a:t>
            </a:r>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12</a:t>
            </a:fld>
            <a:endParaRPr lang="en-US"/>
          </a:p>
        </p:txBody>
      </p:sp>
    </p:spTree>
    <p:extLst>
      <p:ext uri="{BB962C8B-B14F-4D97-AF65-F5344CB8AC3E}">
        <p14:creationId xmlns:p14="http://schemas.microsoft.com/office/powerpoint/2010/main" val="2397635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Having defined what</a:t>
            </a:r>
            <a:r>
              <a:rPr lang="en-US" baseline="0" dirty="0"/>
              <a:t> is CPRO and how it can be incorporated in the WCRT analysis, we need to come up with techniques on how CPRO can be calculated…</a:t>
            </a:r>
          </a:p>
          <a:p>
            <a:endParaRPr lang="en-US" baseline="0" dirty="0"/>
          </a:p>
          <a:p>
            <a:r>
              <a:rPr lang="en-US" baseline="0" dirty="0"/>
              <a:t>In this work we present three approaches in this regard.. </a:t>
            </a:r>
          </a:p>
          <a:p>
            <a:endParaRPr lang="en-US" baseline="0" dirty="0"/>
          </a:p>
          <a:p>
            <a:r>
              <a:rPr lang="en-US" baseline="0" dirty="0"/>
              <a:t>The CPRO-union approach </a:t>
            </a:r>
          </a:p>
          <a:p>
            <a:r>
              <a:rPr lang="en-US" baseline="0" dirty="0"/>
              <a:t>CPRO multiset approach </a:t>
            </a:r>
          </a:p>
          <a:p>
            <a:r>
              <a:rPr lang="en-US" baseline="0" dirty="0"/>
              <a:t>And </a:t>
            </a:r>
            <a:r>
              <a:rPr lang="en-US" baseline="0" dirty="0" err="1"/>
              <a:t>and</a:t>
            </a:r>
            <a:r>
              <a:rPr lang="en-US" baseline="0" dirty="0"/>
              <a:t> improved version of the CPRO Multiset approach.</a:t>
            </a:r>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13</a:t>
            </a:fld>
            <a:endParaRPr lang="en-US"/>
          </a:p>
        </p:txBody>
      </p:sp>
    </p:spTree>
    <p:extLst>
      <p:ext uri="{BB962C8B-B14F-4D97-AF65-F5344CB8AC3E}">
        <p14:creationId xmlns:p14="http://schemas.microsoft.com/office/powerpoint/2010/main" val="3570958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As we have already seen by the definition of CPRO that PCBs of a task can be evicted by other tasks in the system. </a:t>
            </a:r>
          </a:p>
          <a:p>
            <a:endParaRPr lang="en-US" dirty="0"/>
          </a:p>
          <a:p>
            <a:r>
              <a:rPr lang="en-US" dirty="0"/>
              <a:t>CPRO union approach we propose that PCBs of a task </a:t>
            </a:r>
            <a:r>
              <a:rPr lang="en-US" dirty="0" err="1"/>
              <a:t>Tj</a:t>
            </a:r>
            <a:r>
              <a:rPr lang="en-US" dirty="0"/>
              <a:t> executing during the response time of a </a:t>
            </a:r>
            <a:r>
              <a:rPr lang="en-US" dirty="0" err="1"/>
              <a:t>tak</a:t>
            </a:r>
            <a:r>
              <a:rPr lang="en-US" dirty="0"/>
              <a:t> </a:t>
            </a:r>
            <a:r>
              <a:rPr lang="en-US" dirty="0" err="1"/>
              <a:t>Ti</a:t>
            </a:r>
            <a:r>
              <a:rPr lang="en-US" dirty="0"/>
              <a:t> can be evicted by the union of ECBs of all tasks having</a:t>
            </a:r>
            <a:r>
              <a:rPr lang="en-US" baseline="0" dirty="0"/>
              <a:t> higher or equal priority than </a:t>
            </a:r>
            <a:r>
              <a:rPr lang="en-US" baseline="0" dirty="0" err="1"/>
              <a:t>Ti</a:t>
            </a:r>
            <a:r>
              <a:rPr lang="en-US" baseline="0" dirty="0"/>
              <a:t>. To further explain the CPRO union approach lets consider another example </a:t>
            </a:r>
          </a:p>
          <a:p>
            <a:r>
              <a:rPr lang="en-US" baseline="0" dirty="0"/>
              <a:t>We have three tasks T1,T2, and T3 and we are interested in calculating CPRO of task T2 executing during the response time of T3. So we have a schedule …</a:t>
            </a:r>
          </a:p>
          <a:p>
            <a:endParaRPr lang="en-US" baseline="0" dirty="0"/>
          </a:p>
          <a:p>
            <a:r>
              <a:rPr lang="en-US" baseline="0" dirty="0"/>
              <a:t>T3 arrives first and start to execute, Suppose it does not make any memory requests during this time… </a:t>
            </a:r>
          </a:p>
          <a:p>
            <a:r>
              <a:rPr lang="en-US" baseline="0" dirty="0"/>
              <a:t>Soon it is preempted by T2 which access memory and load cache block 4-9 …. Where cache block 5-8 are persistent and 4,9 are its </a:t>
            </a:r>
            <a:r>
              <a:rPr lang="en-US" baseline="0" dirty="0" err="1"/>
              <a:t>nonpersistent</a:t>
            </a:r>
            <a:r>
              <a:rPr lang="en-US" baseline="0" dirty="0"/>
              <a:t> cache blocks….</a:t>
            </a:r>
          </a:p>
          <a:p>
            <a:r>
              <a:rPr lang="en-US" baseline="0" dirty="0"/>
              <a:t>Now suppose when T3 resumes its execution it makes memory requests and thus load contents into cache block 1-6 as a results the cache content of T2 is evicted….specifically the PCBs 5 and 6 because </a:t>
            </a:r>
            <a:r>
              <a:rPr lang="en-US" baseline="0" dirty="0" err="1"/>
              <a:t>npcbs</a:t>
            </a:r>
            <a:r>
              <a:rPr lang="en-US" baseline="0" dirty="0"/>
              <a:t> will be updated anyway at each job instant of T2…. </a:t>
            </a:r>
          </a:p>
          <a:p>
            <a:r>
              <a:rPr lang="en-US" baseline="0" dirty="0"/>
              <a:t>Similarly the highest priority task T1 can arrive and execute during this time and loads cache blocks 8 and 9 from memory, and a results evicts PCB 8 of T2….</a:t>
            </a:r>
          </a:p>
          <a:p>
            <a:endParaRPr lang="en-US" baseline="0" dirty="0"/>
          </a:p>
          <a:p>
            <a:r>
              <a:rPr lang="en-US" baseline="0" dirty="0"/>
              <a:t>Now when the 2</a:t>
            </a:r>
            <a:r>
              <a:rPr lang="en-US" baseline="30000" dirty="0"/>
              <a:t>nd</a:t>
            </a:r>
            <a:r>
              <a:rPr lang="en-US" baseline="0" dirty="0"/>
              <a:t> job of T2 executes it have cache block 7 already in the cache because it was never evicted by any task,… </a:t>
            </a:r>
          </a:p>
          <a:p>
            <a:r>
              <a:rPr lang="en-US" baseline="0" dirty="0"/>
              <a:t>It updates its </a:t>
            </a:r>
            <a:r>
              <a:rPr lang="en-US" baseline="0" dirty="0" err="1"/>
              <a:t>nPCB</a:t>
            </a:r>
            <a:r>
              <a:rPr lang="en-US" baseline="0" dirty="0"/>
              <a:t> i.e. cache block 7 and 9. we can see that at this point rest of the PCBs of T2 are evicted due to executions of  T3 and T1 so it again needs to reload… </a:t>
            </a:r>
          </a:p>
          <a:p>
            <a:r>
              <a:rPr lang="en-US" baseline="0" dirty="0"/>
              <a:t>Cache block 5 and 6 because they were evicted by T3…..and cache block 8 because it was evicted by T1…. </a:t>
            </a:r>
          </a:p>
          <a:p>
            <a:endParaRPr lang="en-US" baseline="0" dirty="0"/>
          </a:p>
          <a:p>
            <a:r>
              <a:rPr lang="en-US" baseline="0" dirty="0"/>
              <a:t>So we can the CPRO of T2 executing during the response time of T3 given as …</a:t>
            </a:r>
          </a:p>
          <a:p>
            <a:r>
              <a:rPr lang="en-US" baseline="0" dirty="0"/>
              <a:t>The intersection between PCBs of T2 and ECBs of T3 (which is cache blocks 5,6) … + the intersection between the PCBs of T2 and ECBs of T1 (which in this case is cache block 8)….</a:t>
            </a:r>
          </a:p>
          <a:p>
            <a:endParaRPr lang="en-US" baseline="0" dirty="0"/>
          </a:p>
          <a:p>
            <a:r>
              <a:rPr lang="en-US" baseline="0" dirty="0"/>
              <a:t>Finally for the using the CPRO union approach CPRO of a task </a:t>
            </a:r>
            <a:r>
              <a:rPr lang="en-US" baseline="0" dirty="0" err="1"/>
              <a:t>Tj</a:t>
            </a:r>
            <a:r>
              <a:rPr lang="en-US" baseline="0" dirty="0"/>
              <a:t> executing during the response time of </a:t>
            </a:r>
            <a:r>
              <a:rPr lang="en-US" baseline="0" dirty="0" err="1"/>
              <a:t>Ti</a:t>
            </a:r>
            <a:r>
              <a:rPr lang="en-US" baseline="0" dirty="0"/>
              <a:t> is given by the intersection between PCBs of </a:t>
            </a:r>
            <a:r>
              <a:rPr lang="en-US" baseline="0" dirty="0" err="1"/>
              <a:t>Tj</a:t>
            </a:r>
            <a:r>
              <a:rPr lang="en-US" baseline="0" dirty="0"/>
              <a:t>  and union of ECBs of all tasks having higher or equal priority than </a:t>
            </a:r>
            <a:r>
              <a:rPr lang="en-US" baseline="0" dirty="0" err="1"/>
              <a:t>Ti</a:t>
            </a:r>
            <a:r>
              <a:rPr lang="en-US" baseline="0" dirty="0"/>
              <a:t>.</a:t>
            </a:r>
          </a:p>
          <a:p>
            <a:r>
              <a:rPr lang="en-US" baseline="0" dirty="0"/>
              <a:t>  </a:t>
            </a:r>
            <a:endParaRPr lang="en-US" dirty="0"/>
          </a:p>
        </p:txBody>
      </p:sp>
      <p:sp>
        <p:nvSpPr>
          <p:cNvPr id="4" name="Slide Number Placeholder 3"/>
          <p:cNvSpPr>
            <a:spLocks noGrp="1"/>
          </p:cNvSpPr>
          <p:nvPr>
            <p:ph type="sldNum" sz="quarter" idx="10"/>
          </p:nvPr>
        </p:nvSpPr>
        <p:spPr/>
        <p:txBody>
          <a:bodyPr/>
          <a:lstStyle/>
          <a:p>
            <a:fld id="{2A25CA7F-82B4-49FE-9781-19FE59895BE9}" type="slidenum">
              <a:rPr lang="en-US" smtClean="0"/>
              <a:t>14</a:t>
            </a:fld>
            <a:endParaRPr lang="en-US"/>
          </a:p>
        </p:txBody>
      </p:sp>
    </p:spTree>
    <p:extLst>
      <p:ext uri="{BB962C8B-B14F-4D97-AF65-F5344CB8AC3E}">
        <p14:creationId xmlns:p14="http://schemas.microsoft.com/office/powerpoint/2010/main" val="3384548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Proved</a:t>
            </a:r>
            <a:r>
              <a:rPr lang="en-US" baseline="0" dirty="0"/>
              <a:t> in the state of the art that the multi-set approaches dominate the standard approaches.</a:t>
            </a:r>
          </a:p>
          <a:p>
            <a:r>
              <a:rPr lang="en-US" baseline="0" dirty="0"/>
              <a:t>Simple union approach can be pessimistic.</a:t>
            </a:r>
          </a:p>
          <a:p>
            <a:r>
              <a:rPr lang="en-US" baseline="0" dirty="0"/>
              <a:t>Consider a schedule shown here, We are interested in calculating WCRT of T3. </a:t>
            </a:r>
          </a:p>
          <a:p>
            <a:r>
              <a:rPr lang="en-US" baseline="0" dirty="0"/>
              <a:t>Total cache persistence reload overhead of T1 during the response time of T3 is given as </a:t>
            </a:r>
          </a:p>
          <a:p>
            <a:endParaRPr lang="en-US" dirty="0"/>
          </a:p>
        </p:txBody>
      </p:sp>
      <p:sp>
        <p:nvSpPr>
          <p:cNvPr id="4" name="Slide Number Placeholder 3"/>
          <p:cNvSpPr>
            <a:spLocks noGrp="1"/>
          </p:cNvSpPr>
          <p:nvPr>
            <p:ph type="sldNum" sz="quarter" idx="10"/>
          </p:nvPr>
        </p:nvSpPr>
        <p:spPr/>
        <p:txBody>
          <a:bodyPr/>
          <a:lstStyle/>
          <a:p>
            <a:fld id="{2A25CA7F-82B4-49FE-9781-19FE59895BE9}" type="slidenum">
              <a:rPr lang="en-US" smtClean="0"/>
              <a:t>15</a:t>
            </a:fld>
            <a:endParaRPr lang="en-US"/>
          </a:p>
        </p:txBody>
      </p:sp>
    </p:spTree>
    <p:extLst>
      <p:ext uri="{BB962C8B-B14F-4D97-AF65-F5344CB8AC3E}">
        <p14:creationId xmlns:p14="http://schemas.microsoft.com/office/powerpoint/2010/main" val="1903729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ECBs are composed of PCBs and </a:t>
            </a:r>
            <a:r>
              <a:rPr lang="en-US" dirty="0" err="1"/>
              <a:t>nPCBs</a:t>
            </a:r>
            <a:r>
              <a:rPr lang="en-US" dirty="0"/>
              <a:t>. </a:t>
            </a:r>
          </a:p>
          <a:p>
            <a:r>
              <a:rPr lang="en-US" dirty="0"/>
              <a:t>All jobs</a:t>
            </a:r>
            <a:r>
              <a:rPr lang="en-US" baseline="0" dirty="0"/>
              <a:t> of </a:t>
            </a:r>
            <a:r>
              <a:rPr lang="en-US" baseline="0" dirty="0" err="1"/>
              <a:t>hep</a:t>
            </a:r>
            <a:r>
              <a:rPr lang="en-US" baseline="0" dirty="0"/>
              <a:t>(j) can load all there ECBs in worst case, but for tasks in </a:t>
            </a:r>
            <a:r>
              <a:rPr lang="en-US" baseline="0" dirty="0" err="1"/>
              <a:t>aff</a:t>
            </a:r>
            <a:r>
              <a:rPr lang="en-US" baseline="0" dirty="0"/>
              <a:t>(</a:t>
            </a:r>
            <a:r>
              <a:rPr lang="en-US" baseline="0" dirty="0" err="1"/>
              <a:t>i,j</a:t>
            </a:r>
            <a:r>
              <a:rPr lang="en-US" baseline="0" dirty="0"/>
              <a:t>), PCBs will only be loaded once for each job. </a:t>
            </a:r>
            <a:endParaRPr lang="en-US" dirty="0"/>
          </a:p>
        </p:txBody>
      </p:sp>
      <p:sp>
        <p:nvSpPr>
          <p:cNvPr id="4" name="Slide Number Placeholder 3"/>
          <p:cNvSpPr>
            <a:spLocks noGrp="1"/>
          </p:cNvSpPr>
          <p:nvPr>
            <p:ph type="sldNum" sz="quarter" idx="10"/>
          </p:nvPr>
        </p:nvSpPr>
        <p:spPr/>
        <p:txBody>
          <a:bodyPr/>
          <a:lstStyle/>
          <a:p>
            <a:fld id="{2A25CA7F-82B4-49FE-9781-19FE59895BE9}" type="slidenum">
              <a:rPr lang="en-US" smtClean="0"/>
              <a:t>16</a:t>
            </a:fld>
            <a:endParaRPr lang="en-US"/>
          </a:p>
        </p:txBody>
      </p:sp>
    </p:spTree>
    <p:extLst>
      <p:ext uri="{BB962C8B-B14F-4D97-AF65-F5344CB8AC3E}">
        <p14:creationId xmlns:p14="http://schemas.microsoft.com/office/powerpoint/2010/main" val="396815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17</a:t>
            </a:fld>
            <a:endParaRPr lang="en-US"/>
          </a:p>
        </p:txBody>
      </p:sp>
    </p:spTree>
    <p:extLst>
      <p:ext uri="{BB962C8B-B14F-4D97-AF65-F5344CB8AC3E}">
        <p14:creationId xmlns:p14="http://schemas.microsoft.com/office/powerpoint/2010/main" val="1442160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19</a:t>
            </a:fld>
            <a:endParaRPr lang="en-US"/>
          </a:p>
        </p:txBody>
      </p:sp>
    </p:spTree>
    <p:extLst>
      <p:ext uri="{BB962C8B-B14F-4D97-AF65-F5344CB8AC3E}">
        <p14:creationId xmlns:p14="http://schemas.microsoft.com/office/powerpoint/2010/main" val="1693971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20</a:t>
            </a:fld>
            <a:endParaRPr lang="en-US"/>
          </a:p>
        </p:txBody>
      </p:sp>
    </p:spTree>
    <p:extLst>
      <p:ext uri="{BB962C8B-B14F-4D97-AF65-F5344CB8AC3E}">
        <p14:creationId xmlns:p14="http://schemas.microsoft.com/office/powerpoint/2010/main" val="300233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aseline="0" dirty="0"/>
              <a:t>So first of all the motivation of this work , </a:t>
            </a:r>
          </a:p>
          <a:p>
            <a:r>
              <a:rPr lang="en-US" sz="1200" baseline="0" dirty="0"/>
              <a:t>In modern systems cache memory is often used to accelerate the average memory access latency, due to its fast operating speed in comparison to main memory. </a:t>
            </a:r>
          </a:p>
          <a:p>
            <a:endParaRPr lang="en-US" sz="1200" baseline="0" dirty="0"/>
          </a:p>
          <a:p>
            <a:r>
              <a:rPr lang="en-US" sz="1200" baseline="0" dirty="0"/>
              <a:t>But due there limited capacity cache can cause variation in WCET/WCRT of tasks executing on the processor. </a:t>
            </a:r>
          </a:p>
          <a:p>
            <a:endParaRPr lang="en-US" sz="1200" baseline="0" dirty="0"/>
          </a:p>
          <a:p>
            <a:r>
              <a:rPr lang="en-US" sz="1200" baseline="0" dirty="0"/>
              <a:t>In a multitasking system we can have multiple tasks running in the </a:t>
            </a:r>
            <a:r>
              <a:rPr lang="en-US" sz="1200" baseline="0" dirty="0" err="1"/>
              <a:t>cpu</a:t>
            </a:r>
            <a:r>
              <a:rPr lang="en-US" sz="1200" baseline="0" dirty="0"/>
              <a:t> and its is quiet possible they are sharing some cache lines among themselves. </a:t>
            </a:r>
          </a:p>
          <a:p>
            <a:endParaRPr lang="en-US" sz="1200" baseline="0" dirty="0"/>
          </a:p>
          <a:p>
            <a:r>
              <a:rPr lang="en-US" sz="1200" baseline="0" dirty="0"/>
              <a:t>Consider the schedule shown here, we have two </a:t>
            </a:r>
            <a:r>
              <a:rPr lang="en-US" sz="1200" baseline="0" dirty="0" err="1"/>
              <a:t>taks</a:t>
            </a:r>
            <a:r>
              <a:rPr lang="en-US" sz="1200" baseline="0" dirty="0"/>
              <a:t> t1 and t2 with t1 having a higher priority than t2. we can see in the schedule that t2 arrives first and starts to execute but when t1 arrives it preempts t2 and executes till completion. Now when t2 resumes it execution, considering that t1 and t2 were sharing some cache lines which are evicted due to execution of t1. so t2 needs to account for these evictions. Similarly, for all jobs of t1 that execute during the execution of t2, t2 needs to account for these cache evictions. </a:t>
            </a:r>
          </a:p>
          <a:p>
            <a:endParaRPr lang="en-US" sz="1200" baseline="0" dirty="0"/>
          </a:p>
          <a:p>
            <a:r>
              <a:rPr lang="en-US" sz="1200" baseline="0" dirty="0"/>
              <a:t>This delay in execution of t2 due to cache eviction by high priority task are called CRPD. Different approach exist in literature to account for the affect of CRPDs. </a:t>
            </a:r>
          </a:p>
          <a:p>
            <a:endParaRPr lang="en-US" sz="1200"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A25CA7F-82B4-49FE-9781-19FE59895BE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138339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21</a:t>
            </a:fld>
            <a:endParaRPr lang="en-US"/>
          </a:p>
        </p:txBody>
      </p:sp>
    </p:spTree>
    <p:extLst>
      <p:ext uri="{BB962C8B-B14F-4D97-AF65-F5344CB8AC3E}">
        <p14:creationId xmlns:p14="http://schemas.microsoft.com/office/powerpoint/2010/main" val="2733892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22</a:t>
            </a:fld>
            <a:endParaRPr lang="en-US"/>
          </a:p>
        </p:txBody>
      </p:sp>
    </p:spTree>
    <p:extLst>
      <p:ext uri="{BB962C8B-B14F-4D97-AF65-F5344CB8AC3E}">
        <p14:creationId xmlns:p14="http://schemas.microsoft.com/office/powerpoint/2010/main" val="3369815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we have</a:t>
            </a:r>
            <a:r>
              <a:rPr lang="en-US" baseline="0" dirty="0"/>
              <a:t> seen we can have cache related preemption delay in system where preemption is allowed, so how do we account for these </a:t>
            </a:r>
            <a:r>
              <a:rPr lang="en-US" baseline="0" dirty="0" err="1"/>
              <a:t>dalays</a:t>
            </a:r>
            <a:r>
              <a:rPr lang="en-US" baseline="0" dirty="0"/>
              <a:t>….</a:t>
            </a:r>
          </a:p>
          <a:p>
            <a:endParaRPr lang="en-US" baseline="0" dirty="0"/>
          </a:p>
          <a:p>
            <a:r>
              <a:rPr lang="en-US" baseline="0" dirty="0"/>
              <a:t>In literature we have two </a:t>
            </a:r>
            <a:r>
              <a:rPr lang="en-US" baseline="0" dirty="0" err="1"/>
              <a:t>technqiues</a:t>
            </a:r>
            <a:r>
              <a:rPr lang="en-US" baseline="0" dirty="0"/>
              <a:t> to account for cache related preemption delays</a:t>
            </a:r>
          </a:p>
          <a:p>
            <a:r>
              <a:rPr lang="en-US" baseline="0" dirty="0"/>
              <a:t>Either by increasing the execution time of the preempted task </a:t>
            </a:r>
          </a:p>
          <a:p>
            <a:r>
              <a:rPr lang="en-US" baseline="0" dirty="0"/>
              <a:t>And by increasing the execution time of the preempting task.</a:t>
            </a:r>
          </a:p>
          <a:p>
            <a:endParaRPr lang="en-US" baseline="0" dirty="0"/>
          </a:p>
          <a:p>
            <a:r>
              <a:rPr lang="en-US" baseline="0" dirty="0"/>
              <a:t>The second method is usually more preferred and this is what we will use in this work …</a:t>
            </a:r>
          </a:p>
          <a:p>
            <a:endParaRPr lang="en-US" baseline="0" dirty="0"/>
          </a:p>
          <a:p>
            <a:r>
              <a:rPr lang="en-US" baseline="0" dirty="0"/>
              <a:t>Using this example, we can have the response time of Task T2 given as … </a:t>
            </a:r>
          </a:p>
          <a:p>
            <a:r>
              <a:rPr lang="en-US" baseline="0" dirty="0"/>
              <a:t>As Task T1 executes three times during the response time of T2 need to consider the execution time of T1 3 times as well as CRPD. …</a:t>
            </a:r>
          </a:p>
          <a:p>
            <a:endParaRPr lang="en-US" baseline="0" dirty="0"/>
          </a:p>
          <a:p>
            <a:r>
              <a:rPr lang="en-US" baseline="0" dirty="0"/>
              <a:t>In general the WCRT response time for FPPS can be given by the this equation.    </a:t>
            </a:r>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3</a:t>
            </a:fld>
            <a:endParaRPr lang="en-US"/>
          </a:p>
        </p:txBody>
      </p:sp>
    </p:spTree>
    <p:extLst>
      <p:ext uri="{BB962C8B-B14F-4D97-AF65-F5344CB8AC3E}">
        <p14:creationId xmlns:p14="http://schemas.microsoft.com/office/powerpoint/2010/main" val="2431552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new ? …</a:t>
            </a:r>
          </a:p>
          <a:p>
            <a:endParaRPr lang="en-US" dirty="0"/>
          </a:p>
          <a:p>
            <a:r>
              <a:rPr lang="en-US" dirty="0"/>
              <a:t>Using the same example, we</a:t>
            </a:r>
            <a:r>
              <a:rPr lang="en-US" baseline="0" dirty="0"/>
              <a:t> remark that always considering worst-case memory demand for each job execution of a task is pessimistic… but why? </a:t>
            </a:r>
          </a:p>
          <a:p>
            <a:endParaRPr lang="en-US" baseline="0" dirty="0"/>
          </a:p>
          <a:p>
            <a:r>
              <a:rPr lang="en-US" baseline="0" dirty="0"/>
              <a:t>Lets look at the example from a different prospective… e.g. if we want to calculate the total memory demand during the response time of T2 we have something like this…….</a:t>
            </a:r>
          </a:p>
          <a:p>
            <a:r>
              <a:rPr lang="en-US" baseline="0" dirty="0"/>
              <a:t>Total memory demand in the response during the response time of T2 is given by the memory demand of T2 plus 3 times the memory demand of T1 + the cache related preemption delay caused by T1 on T2… but if we look at the cache content in the example we can see that this pessimistic…</a:t>
            </a:r>
          </a:p>
          <a:p>
            <a:r>
              <a:rPr lang="en-US" baseline="0" dirty="0"/>
              <a:t>Because … some cache blocks may persistent between different jobs of  a task … for example after the execution of first job of T1, the rest of the jobs will not need to load everything in the cache again because its already there… </a:t>
            </a:r>
          </a:p>
          <a:p>
            <a:endParaRPr lang="en-US" baseline="0" dirty="0"/>
          </a:p>
          <a:p>
            <a:r>
              <a:rPr lang="en-US" baseline="0" dirty="0"/>
              <a:t>For example in this case after the first job execution of T1 , T2 resumes and reloads cache blocks 4 and 5 but rest of the cache blocks are already there in the cache and hence  </a:t>
            </a:r>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4</a:t>
            </a:fld>
            <a:endParaRPr lang="en-US"/>
          </a:p>
        </p:txBody>
      </p:sp>
    </p:spTree>
    <p:extLst>
      <p:ext uri="{BB962C8B-B14F-4D97-AF65-F5344CB8AC3E}">
        <p14:creationId xmlns:p14="http://schemas.microsoft.com/office/powerpoint/2010/main" val="2156177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5</a:t>
            </a:fld>
            <a:endParaRPr lang="en-US"/>
          </a:p>
        </p:txBody>
      </p:sp>
    </p:spTree>
    <p:extLst>
      <p:ext uri="{BB962C8B-B14F-4D97-AF65-F5344CB8AC3E}">
        <p14:creationId xmlns:p14="http://schemas.microsoft.com/office/powerpoint/2010/main" val="1991631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Before going into details of what we have done in this work I would like to briefly discuss some concepts from state-of-the-art that will be used in the rest of the presentation. </a:t>
            </a:r>
          </a:p>
          <a:p>
            <a:endParaRPr lang="en-US" baseline="0" dirty="0"/>
          </a:p>
          <a:p>
            <a:r>
              <a:rPr lang="en-US" baseline="0" dirty="0"/>
              <a:t>First the Evicting and Useful cache blocks, </a:t>
            </a:r>
          </a:p>
          <a:p>
            <a:endParaRPr lang="en-US" baseline="0" dirty="0"/>
          </a:p>
          <a:p>
            <a:r>
              <a:rPr lang="en-US" baseline="0" dirty="0"/>
              <a:t>Any cache block used by a task during its execution is called its ECBs. For example here we a task T1 and it accesses cache block 1,2 during 0-100, then cache block 5,6,7 between 100-200 and then 3,4 between 200-300. so in this cache </a:t>
            </a:r>
            <a:r>
              <a:rPr lang="en-US" baseline="0" dirty="0" err="1"/>
              <a:t>cache</a:t>
            </a:r>
            <a:r>
              <a:rPr lang="en-US" baseline="0" dirty="0"/>
              <a:t> blocks 1-7 are ECBs of T1 </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A25CA7F-82B4-49FE-9781-19FE59895BE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89630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Before going into details of what we have done in this work I would like to briefly discuss some concepts from state-of-the-art that will be used in the rest of the presentation. </a:t>
            </a:r>
          </a:p>
          <a:p>
            <a:endParaRPr lang="en-US" baseline="0" dirty="0"/>
          </a:p>
          <a:p>
            <a:r>
              <a:rPr lang="en-US" baseline="0" dirty="0"/>
              <a:t>First the Evicting and Useful cache blocks, </a:t>
            </a:r>
          </a:p>
          <a:p>
            <a:endParaRPr lang="en-US" baseline="0" dirty="0"/>
          </a:p>
          <a:p>
            <a:r>
              <a:rPr lang="en-US" baseline="0" dirty="0"/>
              <a:t>Any cache block used by a task during its execution is called its ECBs. For example here we a task T1 and it accesses cache block 1,2 during 0-100, then cache block 5,6,7 between 100-200 and then 3,4 between 200-300. so in this cache </a:t>
            </a:r>
            <a:r>
              <a:rPr lang="en-US" baseline="0" dirty="0" err="1"/>
              <a:t>cache</a:t>
            </a:r>
            <a:r>
              <a:rPr lang="en-US" baseline="0" dirty="0"/>
              <a:t> blocks 1-7 are ECBs of T1 </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A25CA7F-82B4-49FE-9781-19FE59895BE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041728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delay that results from extra memory demand of a low priority task due to cache evictions by high priority task executions.</a:t>
            </a:r>
          </a:p>
          <a:p>
            <a:r>
              <a:rPr lang="en-US" baseline="0" dirty="0"/>
              <a:t>To clarify the concept I will again use an example suppose we have two tasks T1 and T2 with ECBs and UCBs given as …., </a:t>
            </a:r>
          </a:p>
          <a:p>
            <a:r>
              <a:rPr lang="en-US" baseline="0" dirty="0"/>
              <a:t>We have schedule given as ….</a:t>
            </a:r>
          </a:p>
          <a:p>
            <a:r>
              <a:rPr lang="en-US" baseline="0" dirty="0"/>
              <a:t> </a:t>
            </a:r>
          </a:p>
          <a:p>
            <a:r>
              <a:rPr lang="en-US" baseline="0" dirty="0"/>
              <a:t>Different approaches have been proposed in literature to calculate this CRPD cost. The basic idea is to consider the overlap between the ECBs of the preempting task UCBs of the preempted task.  As in this cache UCBs of T2 are evicted twice by the ECBs of T1 the total CRPD cost is 4.</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A25CA7F-82B4-49FE-9781-19FE59895BE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76405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effect of cache persistence we introduce</a:t>
            </a:r>
            <a:r>
              <a:rPr lang="en-US" baseline="0" dirty="0"/>
              <a:t> some new concepts in this work starting from PCBs and </a:t>
            </a:r>
            <a:r>
              <a:rPr lang="en-US" baseline="0" dirty="0" err="1"/>
              <a:t>nPCBs</a:t>
            </a:r>
            <a:r>
              <a:rPr lang="en-US" baseline="0" dirty="0"/>
              <a:t>. </a:t>
            </a:r>
          </a:p>
          <a:p>
            <a:r>
              <a:rPr lang="en-US" baseline="0" dirty="0"/>
              <a:t>PCBs are persistent cache blocks, that are once cached will not be evicted by the task itself while it executes in isolation.</a:t>
            </a:r>
          </a:p>
          <a:p>
            <a:endParaRPr lang="en-US" baseline="0" dirty="0"/>
          </a:p>
          <a:p>
            <a:r>
              <a:rPr lang="en-US" baseline="0" dirty="0"/>
              <a:t>Consider we have a task T1, first job of T1 arrives at t=0 and loads contents from main memory into cache block 12,5,6,and 7.  Suppose another job of T1 arrives at t=200 and it again needs to load cache block 1,2 as they might contains some data that must be updated on each job instant but cache blocks 5,6,7 are persistent in the cache and hence will not be required to be reloaded. </a:t>
            </a:r>
          </a:p>
          <a:p>
            <a:endParaRPr lang="en-US" baseline="0" dirty="0"/>
          </a:p>
          <a:p>
            <a:r>
              <a:rPr lang="en-US" baseline="0" dirty="0" err="1"/>
              <a:t>Similary</a:t>
            </a:r>
            <a:r>
              <a:rPr lang="en-US" baseline="0" dirty="0"/>
              <a:t> </a:t>
            </a:r>
            <a:r>
              <a:rPr lang="en-US" baseline="0" dirty="0" err="1"/>
              <a:t>nPCBs</a:t>
            </a:r>
            <a:r>
              <a:rPr lang="en-US" baseline="0" dirty="0"/>
              <a:t> are those ECBs of a task that are not PCBs for example in this case cache block 1,2 needs to be updated at each job instant hence they are non-persistent cache blocks for T1.</a:t>
            </a:r>
          </a:p>
          <a:p>
            <a:endParaRPr lang="en-US" baseline="0" dirty="0"/>
          </a:p>
          <a:p>
            <a:r>
              <a:rPr lang="en-US" baseline="0" dirty="0"/>
              <a:t>The relation between PCB, </a:t>
            </a:r>
            <a:r>
              <a:rPr lang="en-US" baseline="0" dirty="0" err="1"/>
              <a:t>nPCBs</a:t>
            </a:r>
            <a:r>
              <a:rPr lang="en-US" baseline="0" dirty="0"/>
              <a:t> and ECBs can be written as…..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A17CC922-2947-4583-820C-A60BD9D7E03F}" type="slidenum">
              <a:rPr lang="en-US" smtClean="0"/>
              <a:t>9</a:t>
            </a:fld>
            <a:endParaRPr lang="en-US"/>
          </a:p>
        </p:txBody>
      </p:sp>
    </p:spTree>
    <p:extLst>
      <p:ext uri="{BB962C8B-B14F-4D97-AF65-F5344CB8AC3E}">
        <p14:creationId xmlns:p14="http://schemas.microsoft.com/office/powerpoint/2010/main" val="3301329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9513" y="2132856"/>
            <a:ext cx="8964489" cy="1512168"/>
          </a:xfrm>
          <a:prstGeom prst="rect">
            <a:avLst/>
          </a:prstGeom>
          <a:solidFill>
            <a:srgbClr val="F58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685800" y="2130429"/>
            <a:ext cx="7772400" cy="1470025"/>
          </a:xfrm>
        </p:spPr>
        <p:txBody>
          <a:bodyPr/>
          <a:lstStyle>
            <a:lvl1pPr>
              <a:defRPr>
                <a:latin typeface="Franklin Gothic Heavy"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Franklin Gothic Book"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a:latin typeface="Franklin Gothic Book" pitchFamily="34" charset="0"/>
              </a:defRPr>
            </a:lvl1pPr>
          </a:lstStyle>
          <a:p>
            <a:fld id="{61BA737E-4C38-4B49-BAFF-3950B3257663}" type="slidenum">
              <a:rPr lang="en-US" smtClean="0"/>
              <a:pPr/>
              <a:t>‹#›</a:t>
            </a:fld>
            <a:endParaRPr lang="en-US"/>
          </a:p>
        </p:txBody>
      </p:sp>
      <p:sp>
        <p:nvSpPr>
          <p:cNvPr id="10" name="Date Placeholder 3"/>
          <p:cNvSpPr>
            <a:spLocks noGrp="1"/>
          </p:cNvSpPr>
          <p:nvPr>
            <p:ph type="dt" sz="half" idx="2"/>
          </p:nvPr>
        </p:nvSpPr>
        <p:spPr>
          <a:xfrm>
            <a:off x="7565448" y="6323913"/>
            <a:ext cx="1785506" cy="365125"/>
          </a:xfrm>
          <a:prstGeom prst="rect">
            <a:avLst/>
          </a:prstGeom>
        </p:spPr>
        <p:txBody>
          <a:bodyPr vert="horz" lIns="91440" tIns="45720" rIns="91440" bIns="45720" rtlCol="0" anchor="ctr"/>
          <a:lstStyle>
            <a:lvl1pPr algn="l">
              <a:defRPr sz="900">
                <a:solidFill>
                  <a:schemeClr val="accent1"/>
                </a:solidFill>
              </a:defRPr>
            </a:lvl1pPr>
          </a:lstStyle>
          <a:p>
            <a:fld id="{9B36101A-40EA-4CC3-8F42-080C83AC90B4}" type="datetime3">
              <a:rPr lang="en-US" smtClean="0"/>
              <a:t>8 July 2016</a:t>
            </a:fld>
            <a:endParaRPr lang="en-US" dirty="0"/>
          </a:p>
        </p:txBody>
      </p:sp>
      <p:sp>
        <p:nvSpPr>
          <p:cNvPr id="11" name="Footer Placeholder 4"/>
          <p:cNvSpPr>
            <a:spLocks noGrp="1"/>
          </p:cNvSpPr>
          <p:nvPr>
            <p:ph type="ftr" sz="quarter" idx="3"/>
          </p:nvPr>
        </p:nvSpPr>
        <p:spPr>
          <a:xfrm>
            <a:off x="5402001" y="6329092"/>
            <a:ext cx="2895600" cy="365125"/>
          </a:xfrm>
          <a:prstGeom prst="rect">
            <a:avLst/>
          </a:prstGeom>
        </p:spPr>
        <p:txBody>
          <a:bodyPr vert="horz" lIns="91440" tIns="45720" rIns="91440" bIns="45720" rtlCol="0" anchor="ctr"/>
          <a:lstStyle>
            <a:lvl1pPr algn="r">
              <a:defRPr sz="900">
                <a:solidFill>
                  <a:schemeClr val="accent1"/>
                </a:solidFill>
              </a:defRPr>
            </a:lvl1pPr>
          </a:lstStyle>
          <a:p>
            <a:r>
              <a:rPr lang="en-US"/>
              <a:t>A CISTER Template</a:t>
            </a:r>
            <a:endParaRPr lang="en-US" dirty="0"/>
          </a:p>
        </p:txBody>
      </p:sp>
      <p:sp>
        <p:nvSpPr>
          <p:cNvPr id="12" name="Rectangle 11"/>
          <p:cNvSpPr/>
          <p:nvPr userDrawn="1"/>
        </p:nvSpPr>
        <p:spPr>
          <a:xfrm>
            <a:off x="179513" y="0"/>
            <a:ext cx="8981381" cy="14847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3" name="Group 12"/>
          <p:cNvGrpSpPr/>
          <p:nvPr userDrawn="1"/>
        </p:nvGrpSpPr>
        <p:grpSpPr>
          <a:xfrm>
            <a:off x="665311" y="692696"/>
            <a:ext cx="7992888" cy="683592"/>
            <a:chOff x="1125538" y="5856186"/>
            <a:chExt cx="10729913" cy="917676"/>
          </a:xfrm>
        </p:grpSpPr>
        <p:sp>
          <p:nvSpPr>
            <p:cNvPr id="14" name="Freeform 230"/>
            <p:cNvSpPr>
              <a:spLocks/>
            </p:cNvSpPr>
            <p:nvPr userDrawn="1"/>
          </p:nvSpPr>
          <p:spPr bwMode="auto">
            <a:xfrm>
              <a:off x="2128838" y="6065838"/>
              <a:ext cx="554038" cy="347663"/>
            </a:xfrm>
            <a:custGeom>
              <a:avLst/>
              <a:gdLst>
                <a:gd name="T0" fmla="*/ 23 w 349"/>
                <a:gd name="T1" fmla="*/ 219 h 219"/>
                <a:gd name="T2" fmla="*/ 23 w 349"/>
                <a:gd name="T3" fmla="*/ 219 h 219"/>
                <a:gd name="T4" fmla="*/ 23 w 349"/>
                <a:gd name="T5" fmla="*/ 219 h 219"/>
                <a:gd name="T6" fmla="*/ 13 w 349"/>
                <a:gd name="T7" fmla="*/ 216 h 219"/>
                <a:gd name="T8" fmla="*/ 7 w 349"/>
                <a:gd name="T9" fmla="*/ 209 h 219"/>
                <a:gd name="T10" fmla="*/ 7 w 349"/>
                <a:gd name="T11" fmla="*/ 209 h 219"/>
                <a:gd name="T12" fmla="*/ 4 w 349"/>
                <a:gd name="T13" fmla="*/ 206 h 219"/>
                <a:gd name="T14" fmla="*/ 0 w 349"/>
                <a:gd name="T15" fmla="*/ 200 h 219"/>
                <a:gd name="T16" fmla="*/ 0 w 349"/>
                <a:gd name="T17" fmla="*/ 200 h 219"/>
                <a:gd name="T18" fmla="*/ 0 w 349"/>
                <a:gd name="T19" fmla="*/ 190 h 219"/>
                <a:gd name="T20" fmla="*/ 4 w 349"/>
                <a:gd name="T21" fmla="*/ 184 h 219"/>
                <a:gd name="T22" fmla="*/ 4 w 349"/>
                <a:gd name="T23" fmla="*/ 184 h 219"/>
                <a:gd name="T24" fmla="*/ 7 w 349"/>
                <a:gd name="T25" fmla="*/ 177 h 219"/>
                <a:gd name="T26" fmla="*/ 13 w 349"/>
                <a:gd name="T27" fmla="*/ 174 h 219"/>
                <a:gd name="T28" fmla="*/ 13 w 349"/>
                <a:gd name="T29" fmla="*/ 174 h 219"/>
                <a:gd name="T30" fmla="*/ 275 w 349"/>
                <a:gd name="T31" fmla="*/ 6 h 219"/>
                <a:gd name="T32" fmla="*/ 294 w 349"/>
                <a:gd name="T33" fmla="*/ 0 h 219"/>
                <a:gd name="T34" fmla="*/ 313 w 349"/>
                <a:gd name="T35" fmla="*/ 0 h 219"/>
                <a:gd name="T36" fmla="*/ 316 w 349"/>
                <a:gd name="T37" fmla="*/ 0 h 219"/>
                <a:gd name="T38" fmla="*/ 320 w 349"/>
                <a:gd name="T39" fmla="*/ 0 h 219"/>
                <a:gd name="T40" fmla="*/ 323 w 349"/>
                <a:gd name="T41" fmla="*/ 0 h 219"/>
                <a:gd name="T42" fmla="*/ 326 w 349"/>
                <a:gd name="T43" fmla="*/ 0 h 219"/>
                <a:gd name="T44" fmla="*/ 326 w 349"/>
                <a:gd name="T45" fmla="*/ 0 h 219"/>
                <a:gd name="T46" fmla="*/ 326 w 349"/>
                <a:gd name="T47" fmla="*/ 0 h 219"/>
                <a:gd name="T48" fmla="*/ 326 w 349"/>
                <a:gd name="T49" fmla="*/ 0 h 219"/>
                <a:gd name="T50" fmla="*/ 336 w 349"/>
                <a:gd name="T51" fmla="*/ 3 h 219"/>
                <a:gd name="T52" fmla="*/ 342 w 349"/>
                <a:gd name="T53" fmla="*/ 9 h 219"/>
                <a:gd name="T54" fmla="*/ 342 w 349"/>
                <a:gd name="T55" fmla="*/ 9 h 219"/>
                <a:gd name="T56" fmla="*/ 346 w 349"/>
                <a:gd name="T57" fmla="*/ 13 h 219"/>
                <a:gd name="T58" fmla="*/ 349 w 349"/>
                <a:gd name="T59" fmla="*/ 19 h 219"/>
                <a:gd name="T60" fmla="*/ 349 w 349"/>
                <a:gd name="T61" fmla="*/ 19 h 219"/>
                <a:gd name="T62" fmla="*/ 349 w 349"/>
                <a:gd name="T63" fmla="*/ 29 h 219"/>
                <a:gd name="T64" fmla="*/ 346 w 349"/>
                <a:gd name="T65" fmla="*/ 35 h 219"/>
                <a:gd name="T66" fmla="*/ 346 w 349"/>
                <a:gd name="T67" fmla="*/ 35 h 219"/>
                <a:gd name="T68" fmla="*/ 342 w 349"/>
                <a:gd name="T69" fmla="*/ 42 h 219"/>
                <a:gd name="T70" fmla="*/ 336 w 349"/>
                <a:gd name="T71" fmla="*/ 45 h 219"/>
                <a:gd name="T72" fmla="*/ 75 w 349"/>
                <a:gd name="T73" fmla="*/ 213 h 219"/>
                <a:gd name="T74" fmla="*/ 55 w 349"/>
                <a:gd name="T75" fmla="*/ 219 h 219"/>
                <a:gd name="T76" fmla="*/ 36 w 349"/>
                <a:gd name="T77" fmla="*/ 219 h 219"/>
                <a:gd name="T78" fmla="*/ 33 w 349"/>
                <a:gd name="T79" fmla="*/ 219 h 219"/>
                <a:gd name="T80" fmla="*/ 29 w 349"/>
                <a:gd name="T81" fmla="*/ 219 h 219"/>
                <a:gd name="T82" fmla="*/ 26 w 349"/>
                <a:gd name="T83" fmla="*/ 219 h 219"/>
                <a:gd name="T84" fmla="*/ 23 w 349"/>
                <a:gd name="T85" fmla="*/ 219 h 219"/>
                <a:gd name="T86" fmla="*/ 23 w 349"/>
                <a:gd name="T87"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49" h="219">
                  <a:moveTo>
                    <a:pt x="23" y="219"/>
                  </a:moveTo>
                  <a:lnTo>
                    <a:pt x="23" y="219"/>
                  </a:lnTo>
                  <a:lnTo>
                    <a:pt x="23" y="219"/>
                  </a:lnTo>
                  <a:lnTo>
                    <a:pt x="13" y="216"/>
                  </a:lnTo>
                  <a:lnTo>
                    <a:pt x="7" y="209"/>
                  </a:lnTo>
                  <a:lnTo>
                    <a:pt x="7" y="209"/>
                  </a:lnTo>
                  <a:lnTo>
                    <a:pt x="4" y="206"/>
                  </a:lnTo>
                  <a:lnTo>
                    <a:pt x="0" y="200"/>
                  </a:lnTo>
                  <a:lnTo>
                    <a:pt x="0" y="200"/>
                  </a:lnTo>
                  <a:lnTo>
                    <a:pt x="0" y="190"/>
                  </a:lnTo>
                  <a:lnTo>
                    <a:pt x="4" y="184"/>
                  </a:lnTo>
                  <a:lnTo>
                    <a:pt x="4" y="184"/>
                  </a:lnTo>
                  <a:lnTo>
                    <a:pt x="7" y="177"/>
                  </a:lnTo>
                  <a:lnTo>
                    <a:pt x="13" y="174"/>
                  </a:lnTo>
                  <a:lnTo>
                    <a:pt x="13" y="174"/>
                  </a:lnTo>
                  <a:lnTo>
                    <a:pt x="275" y="6"/>
                  </a:lnTo>
                  <a:lnTo>
                    <a:pt x="294" y="0"/>
                  </a:lnTo>
                  <a:lnTo>
                    <a:pt x="313" y="0"/>
                  </a:lnTo>
                  <a:lnTo>
                    <a:pt x="316" y="0"/>
                  </a:lnTo>
                  <a:lnTo>
                    <a:pt x="320" y="0"/>
                  </a:lnTo>
                  <a:lnTo>
                    <a:pt x="323" y="0"/>
                  </a:lnTo>
                  <a:lnTo>
                    <a:pt x="326" y="0"/>
                  </a:lnTo>
                  <a:lnTo>
                    <a:pt x="326" y="0"/>
                  </a:lnTo>
                  <a:lnTo>
                    <a:pt x="326" y="0"/>
                  </a:lnTo>
                  <a:lnTo>
                    <a:pt x="326" y="0"/>
                  </a:lnTo>
                  <a:lnTo>
                    <a:pt x="336" y="3"/>
                  </a:lnTo>
                  <a:lnTo>
                    <a:pt x="342" y="9"/>
                  </a:lnTo>
                  <a:lnTo>
                    <a:pt x="342" y="9"/>
                  </a:lnTo>
                  <a:lnTo>
                    <a:pt x="346" y="13"/>
                  </a:lnTo>
                  <a:lnTo>
                    <a:pt x="349" y="19"/>
                  </a:lnTo>
                  <a:lnTo>
                    <a:pt x="349" y="19"/>
                  </a:lnTo>
                  <a:lnTo>
                    <a:pt x="349" y="29"/>
                  </a:lnTo>
                  <a:lnTo>
                    <a:pt x="346" y="35"/>
                  </a:lnTo>
                  <a:lnTo>
                    <a:pt x="346" y="35"/>
                  </a:lnTo>
                  <a:lnTo>
                    <a:pt x="342" y="42"/>
                  </a:lnTo>
                  <a:lnTo>
                    <a:pt x="336" y="45"/>
                  </a:lnTo>
                  <a:lnTo>
                    <a:pt x="75" y="213"/>
                  </a:lnTo>
                  <a:lnTo>
                    <a:pt x="55" y="219"/>
                  </a:lnTo>
                  <a:lnTo>
                    <a:pt x="36" y="219"/>
                  </a:lnTo>
                  <a:lnTo>
                    <a:pt x="33" y="219"/>
                  </a:lnTo>
                  <a:lnTo>
                    <a:pt x="29" y="219"/>
                  </a:lnTo>
                  <a:lnTo>
                    <a:pt x="26" y="219"/>
                  </a:lnTo>
                  <a:lnTo>
                    <a:pt x="23" y="219"/>
                  </a:lnTo>
                  <a:lnTo>
                    <a:pt x="23" y="219"/>
                  </a:lnTo>
                  <a:close/>
                </a:path>
              </a:pathLst>
            </a:custGeom>
            <a:solidFill>
              <a:srgbClr val="009D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5" name="Freeform 231"/>
            <p:cNvSpPr>
              <a:spLocks/>
            </p:cNvSpPr>
            <p:nvPr userDrawn="1"/>
          </p:nvSpPr>
          <p:spPr bwMode="auto">
            <a:xfrm>
              <a:off x="1125538" y="5907088"/>
              <a:ext cx="2073275" cy="854075"/>
            </a:xfrm>
            <a:custGeom>
              <a:avLst/>
              <a:gdLst>
                <a:gd name="T0" fmla="*/ 997 w 1306"/>
                <a:gd name="T1" fmla="*/ 529 h 538"/>
                <a:gd name="T2" fmla="*/ 990 w 1306"/>
                <a:gd name="T3" fmla="*/ 519 h 538"/>
                <a:gd name="T4" fmla="*/ 987 w 1306"/>
                <a:gd name="T5" fmla="*/ 506 h 538"/>
                <a:gd name="T6" fmla="*/ 994 w 1306"/>
                <a:gd name="T7" fmla="*/ 493 h 538"/>
                <a:gd name="T8" fmla="*/ 1026 w 1306"/>
                <a:gd name="T9" fmla="*/ 471 h 538"/>
                <a:gd name="T10" fmla="*/ 1113 w 1306"/>
                <a:gd name="T11" fmla="*/ 406 h 538"/>
                <a:gd name="T12" fmla="*/ 1168 w 1306"/>
                <a:gd name="T13" fmla="*/ 338 h 538"/>
                <a:gd name="T14" fmla="*/ 1190 w 1306"/>
                <a:gd name="T15" fmla="*/ 290 h 538"/>
                <a:gd name="T16" fmla="*/ 1194 w 1306"/>
                <a:gd name="T17" fmla="*/ 245 h 538"/>
                <a:gd name="T18" fmla="*/ 1181 w 1306"/>
                <a:gd name="T19" fmla="*/ 203 h 538"/>
                <a:gd name="T20" fmla="*/ 1148 w 1306"/>
                <a:gd name="T21" fmla="*/ 164 h 538"/>
                <a:gd name="T22" fmla="*/ 1094 w 1306"/>
                <a:gd name="T23" fmla="*/ 129 h 538"/>
                <a:gd name="T24" fmla="*/ 1013 w 1306"/>
                <a:gd name="T25" fmla="*/ 100 h 538"/>
                <a:gd name="T26" fmla="*/ 942 w 1306"/>
                <a:gd name="T27" fmla="*/ 84 h 538"/>
                <a:gd name="T28" fmla="*/ 865 w 1306"/>
                <a:gd name="T29" fmla="*/ 77 h 538"/>
                <a:gd name="T30" fmla="*/ 700 w 1306"/>
                <a:gd name="T31" fmla="*/ 77 h 538"/>
                <a:gd name="T32" fmla="*/ 529 w 1306"/>
                <a:gd name="T33" fmla="*/ 100 h 538"/>
                <a:gd name="T34" fmla="*/ 362 w 1306"/>
                <a:gd name="T35" fmla="*/ 145 h 538"/>
                <a:gd name="T36" fmla="*/ 297 w 1306"/>
                <a:gd name="T37" fmla="*/ 168 h 538"/>
                <a:gd name="T38" fmla="*/ 239 w 1306"/>
                <a:gd name="T39" fmla="*/ 193 h 538"/>
                <a:gd name="T40" fmla="*/ 181 w 1306"/>
                <a:gd name="T41" fmla="*/ 222 h 538"/>
                <a:gd name="T42" fmla="*/ 126 w 1306"/>
                <a:gd name="T43" fmla="*/ 255 h 538"/>
                <a:gd name="T44" fmla="*/ 68 w 1306"/>
                <a:gd name="T45" fmla="*/ 280 h 538"/>
                <a:gd name="T46" fmla="*/ 42 w 1306"/>
                <a:gd name="T47" fmla="*/ 284 h 538"/>
                <a:gd name="T48" fmla="*/ 17 w 1306"/>
                <a:gd name="T49" fmla="*/ 280 h 538"/>
                <a:gd name="T50" fmla="*/ 0 w 1306"/>
                <a:gd name="T51" fmla="*/ 267 h 538"/>
                <a:gd name="T52" fmla="*/ 0 w 1306"/>
                <a:gd name="T53" fmla="*/ 255 h 538"/>
                <a:gd name="T54" fmla="*/ 13 w 1306"/>
                <a:gd name="T55" fmla="*/ 226 h 538"/>
                <a:gd name="T56" fmla="*/ 81 w 1306"/>
                <a:gd name="T57" fmla="*/ 184 h 538"/>
                <a:gd name="T58" fmla="*/ 165 w 1306"/>
                <a:gd name="T59" fmla="*/ 142 h 538"/>
                <a:gd name="T60" fmla="*/ 255 w 1306"/>
                <a:gd name="T61" fmla="*/ 103 h 538"/>
                <a:gd name="T62" fmla="*/ 349 w 1306"/>
                <a:gd name="T63" fmla="*/ 74 h 538"/>
                <a:gd name="T64" fmla="*/ 497 w 1306"/>
                <a:gd name="T65" fmla="*/ 35 h 538"/>
                <a:gd name="T66" fmla="*/ 697 w 1306"/>
                <a:gd name="T67" fmla="*/ 6 h 538"/>
                <a:gd name="T68" fmla="*/ 832 w 1306"/>
                <a:gd name="T69" fmla="*/ 0 h 538"/>
                <a:gd name="T70" fmla="*/ 907 w 1306"/>
                <a:gd name="T71" fmla="*/ 3 h 538"/>
                <a:gd name="T72" fmla="*/ 978 w 1306"/>
                <a:gd name="T73" fmla="*/ 13 h 538"/>
                <a:gd name="T74" fmla="*/ 1042 w 1306"/>
                <a:gd name="T75" fmla="*/ 22 h 538"/>
                <a:gd name="T76" fmla="*/ 1074 w 1306"/>
                <a:gd name="T77" fmla="*/ 32 h 538"/>
                <a:gd name="T78" fmla="*/ 1074 w 1306"/>
                <a:gd name="T79" fmla="*/ 32 h 538"/>
                <a:gd name="T80" fmla="*/ 1171 w 1306"/>
                <a:gd name="T81" fmla="*/ 68 h 538"/>
                <a:gd name="T82" fmla="*/ 1242 w 1306"/>
                <a:gd name="T83" fmla="*/ 113 h 538"/>
                <a:gd name="T84" fmla="*/ 1287 w 1306"/>
                <a:gd name="T85" fmla="*/ 168 h 538"/>
                <a:gd name="T86" fmla="*/ 1303 w 1306"/>
                <a:gd name="T87" fmla="*/ 226 h 538"/>
                <a:gd name="T88" fmla="*/ 1300 w 1306"/>
                <a:gd name="T89" fmla="*/ 287 h 538"/>
                <a:gd name="T90" fmla="*/ 1271 w 1306"/>
                <a:gd name="T91" fmla="*/ 351 h 538"/>
                <a:gd name="T92" fmla="*/ 1242 w 1306"/>
                <a:gd name="T93" fmla="*/ 393 h 538"/>
                <a:gd name="T94" fmla="*/ 1203 w 1306"/>
                <a:gd name="T95" fmla="*/ 432 h 538"/>
                <a:gd name="T96" fmla="*/ 1100 w 1306"/>
                <a:gd name="T97" fmla="*/ 513 h 538"/>
                <a:gd name="T98" fmla="*/ 1074 w 1306"/>
                <a:gd name="T99" fmla="*/ 525 h 538"/>
                <a:gd name="T100" fmla="*/ 1042 w 1306"/>
                <a:gd name="T101" fmla="*/ 538 h 538"/>
                <a:gd name="T102" fmla="*/ 1019 w 1306"/>
                <a:gd name="T103" fmla="*/ 53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06" h="538">
                  <a:moveTo>
                    <a:pt x="1007" y="535"/>
                  </a:moveTo>
                  <a:lnTo>
                    <a:pt x="997" y="529"/>
                  </a:lnTo>
                  <a:lnTo>
                    <a:pt x="994" y="525"/>
                  </a:lnTo>
                  <a:lnTo>
                    <a:pt x="990" y="519"/>
                  </a:lnTo>
                  <a:lnTo>
                    <a:pt x="987" y="513"/>
                  </a:lnTo>
                  <a:lnTo>
                    <a:pt x="987" y="506"/>
                  </a:lnTo>
                  <a:lnTo>
                    <a:pt x="990" y="500"/>
                  </a:lnTo>
                  <a:lnTo>
                    <a:pt x="994" y="493"/>
                  </a:lnTo>
                  <a:lnTo>
                    <a:pt x="1000" y="487"/>
                  </a:lnTo>
                  <a:lnTo>
                    <a:pt x="1026" y="471"/>
                  </a:lnTo>
                  <a:lnTo>
                    <a:pt x="1074" y="438"/>
                  </a:lnTo>
                  <a:lnTo>
                    <a:pt x="1113" y="406"/>
                  </a:lnTo>
                  <a:lnTo>
                    <a:pt x="1145" y="371"/>
                  </a:lnTo>
                  <a:lnTo>
                    <a:pt x="1168" y="338"/>
                  </a:lnTo>
                  <a:lnTo>
                    <a:pt x="1181" y="316"/>
                  </a:lnTo>
                  <a:lnTo>
                    <a:pt x="1190" y="290"/>
                  </a:lnTo>
                  <a:lnTo>
                    <a:pt x="1194" y="267"/>
                  </a:lnTo>
                  <a:lnTo>
                    <a:pt x="1194" y="245"/>
                  </a:lnTo>
                  <a:lnTo>
                    <a:pt x="1190" y="222"/>
                  </a:lnTo>
                  <a:lnTo>
                    <a:pt x="1181" y="203"/>
                  </a:lnTo>
                  <a:lnTo>
                    <a:pt x="1168" y="184"/>
                  </a:lnTo>
                  <a:lnTo>
                    <a:pt x="1148" y="164"/>
                  </a:lnTo>
                  <a:lnTo>
                    <a:pt x="1123" y="145"/>
                  </a:lnTo>
                  <a:lnTo>
                    <a:pt x="1094" y="129"/>
                  </a:lnTo>
                  <a:lnTo>
                    <a:pt x="1055" y="113"/>
                  </a:lnTo>
                  <a:lnTo>
                    <a:pt x="1013" y="100"/>
                  </a:lnTo>
                  <a:lnTo>
                    <a:pt x="978" y="90"/>
                  </a:lnTo>
                  <a:lnTo>
                    <a:pt x="942" y="84"/>
                  </a:lnTo>
                  <a:lnTo>
                    <a:pt x="903" y="80"/>
                  </a:lnTo>
                  <a:lnTo>
                    <a:pt x="865" y="77"/>
                  </a:lnTo>
                  <a:lnTo>
                    <a:pt x="784" y="74"/>
                  </a:lnTo>
                  <a:lnTo>
                    <a:pt x="700" y="77"/>
                  </a:lnTo>
                  <a:lnTo>
                    <a:pt x="616" y="87"/>
                  </a:lnTo>
                  <a:lnTo>
                    <a:pt x="529" y="100"/>
                  </a:lnTo>
                  <a:lnTo>
                    <a:pt x="445" y="119"/>
                  </a:lnTo>
                  <a:lnTo>
                    <a:pt x="362" y="145"/>
                  </a:lnTo>
                  <a:lnTo>
                    <a:pt x="329" y="155"/>
                  </a:lnTo>
                  <a:lnTo>
                    <a:pt x="297" y="168"/>
                  </a:lnTo>
                  <a:lnTo>
                    <a:pt x="268" y="180"/>
                  </a:lnTo>
                  <a:lnTo>
                    <a:pt x="239" y="193"/>
                  </a:lnTo>
                  <a:lnTo>
                    <a:pt x="210" y="206"/>
                  </a:lnTo>
                  <a:lnTo>
                    <a:pt x="181" y="222"/>
                  </a:lnTo>
                  <a:lnTo>
                    <a:pt x="152" y="238"/>
                  </a:lnTo>
                  <a:lnTo>
                    <a:pt x="126" y="255"/>
                  </a:lnTo>
                  <a:lnTo>
                    <a:pt x="97" y="267"/>
                  </a:lnTo>
                  <a:lnTo>
                    <a:pt x="68" y="280"/>
                  </a:lnTo>
                  <a:lnTo>
                    <a:pt x="55" y="284"/>
                  </a:lnTo>
                  <a:lnTo>
                    <a:pt x="42" y="284"/>
                  </a:lnTo>
                  <a:lnTo>
                    <a:pt x="26" y="284"/>
                  </a:lnTo>
                  <a:lnTo>
                    <a:pt x="17" y="280"/>
                  </a:lnTo>
                  <a:lnTo>
                    <a:pt x="7" y="274"/>
                  </a:lnTo>
                  <a:lnTo>
                    <a:pt x="0" y="267"/>
                  </a:lnTo>
                  <a:lnTo>
                    <a:pt x="0" y="261"/>
                  </a:lnTo>
                  <a:lnTo>
                    <a:pt x="0" y="255"/>
                  </a:lnTo>
                  <a:lnTo>
                    <a:pt x="4" y="238"/>
                  </a:lnTo>
                  <a:lnTo>
                    <a:pt x="13" y="226"/>
                  </a:lnTo>
                  <a:lnTo>
                    <a:pt x="42" y="206"/>
                  </a:lnTo>
                  <a:lnTo>
                    <a:pt x="81" y="184"/>
                  </a:lnTo>
                  <a:lnTo>
                    <a:pt x="123" y="161"/>
                  </a:lnTo>
                  <a:lnTo>
                    <a:pt x="165" y="142"/>
                  </a:lnTo>
                  <a:lnTo>
                    <a:pt x="210" y="122"/>
                  </a:lnTo>
                  <a:lnTo>
                    <a:pt x="255" y="103"/>
                  </a:lnTo>
                  <a:lnTo>
                    <a:pt x="300" y="87"/>
                  </a:lnTo>
                  <a:lnTo>
                    <a:pt x="349" y="74"/>
                  </a:lnTo>
                  <a:lnTo>
                    <a:pt x="397" y="58"/>
                  </a:lnTo>
                  <a:lnTo>
                    <a:pt x="497" y="35"/>
                  </a:lnTo>
                  <a:lnTo>
                    <a:pt x="597" y="16"/>
                  </a:lnTo>
                  <a:lnTo>
                    <a:pt x="697" y="6"/>
                  </a:lnTo>
                  <a:lnTo>
                    <a:pt x="797" y="0"/>
                  </a:lnTo>
                  <a:lnTo>
                    <a:pt x="832" y="0"/>
                  </a:lnTo>
                  <a:lnTo>
                    <a:pt x="871" y="3"/>
                  </a:lnTo>
                  <a:lnTo>
                    <a:pt x="907" y="3"/>
                  </a:lnTo>
                  <a:lnTo>
                    <a:pt x="942" y="6"/>
                  </a:lnTo>
                  <a:lnTo>
                    <a:pt x="978" y="13"/>
                  </a:lnTo>
                  <a:lnTo>
                    <a:pt x="1010" y="16"/>
                  </a:lnTo>
                  <a:lnTo>
                    <a:pt x="1042" y="22"/>
                  </a:lnTo>
                  <a:lnTo>
                    <a:pt x="1074" y="32"/>
                  </a:lnTo>
                  <a:lnTo>
                    <a:pt x="1074" y="32"/>
                  </a:lnTo>
                  <a:lnTo>
                    <a:pt x="1074" y="32"/>
                  </a:lnTo>
                  <a:lnTo>
                    <a:pt x="1074" y="32"/>
                  </a:lnTo>
                  <a:lnTo>
                    <a:pt x="1126" y="48"/>
                  </a:lnTo>
                  <a:lnTo>
                    <a:pt x="1171" y="68"/>
                  </a:lnTo>
                  <a:lnTo>
                    <a:pt x="1210" y="90"/>
                  </a:lnTo>
                  <a:lnTo>
                    <a:pt x="1242" y="113"/>
                  </a:lnTo>
                  <a:lnTo>
                    <a:pt x="1268" y="138"/>
                  </a:lnTo>
                  <a:lnTo>
                    <a:pt x="1287" y="168"/>
                  </a:lnTo>
                  <a:lnTo>
                    <a:pt x="1297" y="193"/>
                  </a:lnTo>
                  <a:lnTo>
                    <a:pt x="1303" y="226"/>
                  </a:lnTo>
                  <a:lnTo>
                    <a:pt x="1306" y="255"/>
                  </a:lnTo>
                  <a:lnTo>
                    <a:pt x="1300" y="287"/>
                  </a:lnTo>
                  <a:lnTo>
                    <a:pt x="1287" y="319"/>
                  </a:lnTo>
                  <a:lnTo>
                    <a:pt x="1271" y="351"/>
                  </a:lnTo>
                  <a:lnTo>
                    <a:pt x="1258" y="374"/>
                  </a:lnTo>
                  <a:lnTo>
                    <a:pt x="1242" y="393"/>
                  </a:lnTo>
                  <a:lnTo>
                    <a:pt x="1223" y="413"/>
                  </a:lnTo>
                  <a:lnTo>
                    <a:pt x="1203" y="432"/>
                  </a:lnTo>
                  <a:lnTo>
                    <a:pt x="1155" y="474"/>
                  </a:lnTo>
                  <a:lnTo>
                    <a:pt x="1100" y="513"/>
                  </a:lnTo>
                  <a:lnTo>
                    <a:pt x="1094" y="516"/>
                  </a:lnTo>
                  <a:lnTo>
                    <a:pt x="1074" y="525"/>
                  </a:lnTo>
                  <a:lnTo>
                    <a:pt x="1052" y="535"/>
                  </a:lnTo>
                  <a:lnTo>
                    <a:pt x="1042" y="538"/>
                  </a:lnTo>
                  <a:lnTo>
                    <a:pt x="1029" y="538"/>
                  </a:lnTo>
                  <a:lnTo>
                    <a:pt x="1019" y="538"/>
                  </a:lnTo>
                  <a:lnTo>
                    <a:pt x="1007" y="535"/>
                  </a:lnTo>
                  <a:close/>
                </a:path>
              </a:pathLst>
            </a:custGeom>
            <a:solidFill>
              <a:srgbClr val="009D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6" name="Freeform 232"/>
            <p:cNvSpPr>
              <a:spLocks/>
            </p:cNvSpPr>
            <p:nvPr userDrawn="1"/>
          </p:nvSpPr>
          <p:spPr bwMode="auto">
            <a:xfrm>
              <a:off x="1817688" y="6408738"/>
              <a:ext cx="368300" cy="200025"/>
            </a:xfrm>
            <a:custGeom>
              <a:avLst/>
              <a:gdLst>
                <a:gd name="T0" fmla="*/ 190 w 232"/>
                <a:gd name="T1" fmla="*/ 6 h 126"/>
                <a:gd name="T2" fmla="*/ 206 w 232"/>
                <a:gd name="T3" fmla="*/ 9 h 126"/>
                <a:gd name="T4" fmla="*/ 219 w 232"/>
                <a:gd name="T5" fmla="*/ 19 h 126"/>
                <a:gd name="T6" fmla="*/ 229 w 232"/>
                <a:gd name="T7" fmla="*/ 32 h 126"/>
                <a:gd name="T8" fmla="*/ 232 w 232"/>
                <a:gd name="T9" fmla="*/ 42 h 126"/>
                <a:gd name="T10" fmla="*/ 232 w 232"/>
                <a:gd name="T11" fmla="*/ 58 h 126"/>
                <a:gd name="T12" fmla="*/ 225 w 232"/>
                <a:gd name="T13" fmla="*/ 71 h 126"/>
                <a:gd name="T14" fmla="*/ 216 w 232"/>
                <a:gd name="T15" fmla="*/ 84 h 126"/>
                <a:gd name="T16" fmla="*/ 200 w 232"/>
                <a:gd name="T17" fmla="*/ 97 h 126"/>
                <a:gd name="T18" fmla="*/ 200 w 232"/>
                <a:gd name="T19" fmla="*/ 97 h 126"/>
                <a:gd name="T20" fmla="*/ 200 w 232"/>
                <a:gd name="T21" fmla="*/ 97 h 126"/>
                <a:gd name="T22" fmla="*/ 196 w 232"/>
                <a:gd name="T23" fmla="*/ 97 h 126"/>
                <a:gd name="T24" fmla="*/ 190 w 232"/>
                <a:gd name="T25" fmla="*/ 103 h 126"/>
                <a:gd name="T26" fmla="*/ 177 w 232"/>
                <a:gd name="T27" fmla="*/ 106 h 126"/>
                <a:gd name="T28" fmla="*/ 167 w 232"/>
                <a:gd name="T29" fmla="*/ 113 h 126"/>
                <a:gd name="T30" fmla="*/ 158 w 232"/>
                <a:gd name="T31" fmla="*/ 116 h 126"/>
                <a:gd name="T32" fmla="*/ 129 w 232"/>
                <a:gd name="T33" fmla="*/ 122 h 126"/>
                <a:gd name="T34" fmla="*/ 97 w 232"/>
                <a:gd name="T35" fmla="*/ 126 h 126"/>
                <a:gd name="T36" fmla="*/ 71 w 232"/>
                <a:gd name="T37" fmla="*/ 126 h 126"/>
                <a:gd name="T38" fmla="*/ 42 w 232"/>
                <a:gd name="T39" fmla="*/ 122 h 126"/>
                <a:gd name="T40" fmla="*/ 26 w 232"/>
                <a:gd name="T41" fmla="*/ 116 h 126"/>
                <a:gd name="T42" fmla="*/ 13 w 232"/>
                <a:gd name="T43" fmla="*/ 109 h 126"/>
                <a:gd name="T44" fmla="*/ 6 w 232"/>
                <a:gd name="T45" fmla="*/ 97 h 126"/>
                <a:gd name="T46" fmla="*/ 0 w 232"/>
                <a:gd name="T47" fmla="*/ 84 h 126"/>
                <a:gd name="T48" fmla="*/ 3 w 232"/>
                <a:gd name="T49" fmla="*/ 71 h 126"/>
                <a:gd name="T50" fmla="*/ 6 w 232"/>
                <a:gd name="T51" fmla="*/ 58 h 126"/>
                <a:gd name="T52" fmla="*/ 19 w 232"/>
                <a:gd name="T53" fmla="*/ 45 h 126"/>
                <a:gd name="T54" fmla="*/ 35 w 232"/>
                <a:gd name="T55" fmla="*/ 32 h 126"/>
                <a:gd name="T56" fmla="*/ 35 w 232"/>
                <a:gd name="T57" fmla="*/ 32 h 126"/>
                <a:gd name="T58" fmla="*/ 35 w 232"/>
                <a:gd name="T59" fmla="*/ 32 h 126"/>
                <a:gd name="T60" fmla="*/ 35 w 232"/>
                <a:gd name="T61" fmla="*/ 32 h 126"/>
                <a:gd name="T62" fmla="*/ 45 w 232"/>
                <a:gd name="T63" fmla="*/ 26 h 126"/>
                <a:gd name="T64" fmla="*/ 55 w 232"/>
                <a:gd name="T65" fmla="*/ 22 h 126"/>
                <a:gd name="T66" fmla="*/ 67 w 232"/>
                <a:gd name="T67" fmla="*/ 16 h 126"/>
                <a:gd name="T68" fmla="*/ 77 w 232"/>
                <a:gd name="T69" fmla="*/ 13 h 126"/>
                <a:gd name="T70" fmla="*/ 106 w 232"/>
                <a:gd name="T71" fmla="*/ 6 h 126"/>
                <a:gd name="T72" fmla="*/ 135 w 232"/>
                <a:gd name="T73" fmla="*/ 0 h 126"/>
                <a:gd name="T74" fmla="*/ 164 w 232"/>
                <a:gd name="T75" fmla="*/ 0 h 126"/>
                <a:gd name="T76" fmla="*/ 190 w 232"/>
                <a:gd name="T77"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2" h="126">
                  <a:moveTo>
                    <a:pt x="190" y="6"/>
                  </a:moveTo>
                  <a:lnTo>
                    <a:pt x="206" y="9"/>
                  </a:lnTo>
                  <a:lnTo>
                    <a:pt x="219" y="19"/>
                  </a:lnTo>
                  <a:lnTo>
                    <a:pt x="229" y="32"/>
                  </a:lnTo>
                  <a:lnTo>
                    <a:pt x="232" y="42"/>
                  </a:lnTo>
                  <a:lnTo>
                    <a:pt x="232" y="58"/>
                  </a:lnTo>
                  <a:lnTo>
                    <a:pt x="225" y="71"/>
                  </a:lnTo>
                  <a:lnTo>
                    <a:pt x="216" y="84"/>
                  </a:lnTo>
                  <a:lnTo>
                    <a:pt x="200" y="97"/>
                  </a:lnTo>
                  <a:lnTo>
                    <a:pt x="200" y="97"/>
                  </a:lnTo>
                  <a:lnTo>
                    <a:pt x="200" y="97"/>
                  </a:lnTo>
                  <a:lnTo>
                    <a:pt x="196" y="97"/>
                  </a:lnTo>
                  <a:lnTo>
                    <a:pt x="190" y="103"/>
                  </a:lnTo>
                  <a:lnTo>
                    <a:pt x="177" y="106"/>
                  </a:lnTo>
                  <a:lnTo>
                    <a:pt x="167" y="113"/>
                  </a:lnTo>
                  <a:lnTo>
                    <a:pt x="158" y="116"/>
                  </a:lnTo>
                  <a:lnTo>
                    <a:pt x="129" y="122"/>
                  </a:lnTo>
                  <a:lnTo>
                    <a:pt x="97" y="126"/>
                  </a:lnTo>
                  <a:lnTo>
                    <a:pt x="71" y="126"/>
                  </a:lnTo>
                  <a:lnTo>
                    <a:pt x="42" y="122"/>
                  </a:lnTo>
                  <a:lnTo>
                    <a:pt x="26" y="116"/>
                  </a:lnTo>
                  <a:lnTo>
                    <a:pt x="13" y="109"/>
                  </a:lnTo>
                  <a:lnTo>
                    <a:pt x="6" y="97"/>
                  </a:lnTo>
                  <a:lnTo>
                    <a:pt x="0" y="84"/>
                  </a:lnTo>
                  <a:lnTo>
                    <a:pt x="3" y="71"/>
                  </a:lnTo>
                  <a:lnTo>
                    <a:pt x="6" y="58"/>
                  </a:lnTo>
                  <a:lnTo>
                    <a:pt x="19" y="45"/>
                  </a:lnTo>
                  <a:lnTo>
                    <a:pt x="35" y="32"/>
                  </a:lnTo>
                  <a:lnTo>
                    <a:pt x="35" y="32"/>
                  </a:lnTo>
                  <a:lnTo>
                    <a:pt x="35" y="32"/>
                  </a:lnTo>
                  <a:lnTo>
                    <a:pt x="35" y="32"/>
                  </a:lnTo>
                  <a:lnTo>
                    <a:pt x="45" y="26"/>
                  </a:lnTo>
                  <a:lnTo>
                    <a:pt x="55" y="22"/>
                  </a:lnTo>
                  <a:lnTo>
                    <a:pt x="67" y="16"/>
                  </a:lnTo>
                  <a:lnTo>
                    <a:pt x="77" y="13"/>
                  </a:lnTo>
                  <a:lnTo>
                    <a:pt x="106" y="6"/>
                  </a:lnTo>
                  <a:lnTo>
                    <a:pt x="135" y="0"/>
                  </a:lnTo>
                  <a:lnTo>
                    <a:pt x="164" y="0"/>
                  </a:lnTo>
                  <a:lnTo>
                    <a:pt x="190" y="6"/>
                  </a:lnTo>
                  <a:close/>
                </a:path>
              </a:pathLst>
            </a:custGeom>
            <a:solidFill>
              <a:srgbClr val="009D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7" name="Freeform 233"/>
            <p:cNvSpPr>
              <a:spLocks/>
            </p:cNvSpPr>
            <p:nvPr userDrawn="1"/>
          </p:nvSpPr>
          <p:spPr bwMode="auto">
            <a:xfrm>
              <a:off x="2211388" y="6408738"/>
              <a:ext cx="584200" cy="117475"/>
            </a:xfrm>
            <a:custGeom>
              <a:avLst/>
              <a:gdLst>
                <a:gd name="T0" fmla="*/ 0 w 368"/>
                <a:gd name="T1" fmla="*/ 51 h 74"/>
                <a:gd name="T2" fmla="*/ 0 w 368"/>
                <a:gd name="T3" fmla="*/ 45 h 74"/>
                <a:gd name="T4" fmla="*/ 3 w 368"/>
                <a:gd name="T5" fmla="*/ 39 h 74"/>
                <a:gd name="T6" fmla="*/ 3 w 368"/>
                <a:gd name="T7" fmla="*/ 39 h 74"/>
                <a:gd name="T8" fmla="*/ 7 w 368"/>
                <a:gd name="T9" fmla="*/ 32 h 74"/>
                <a:gd name="T10" fmla="*/ 13 w 368"/>
                <a:gd name="T11" fmla="*/ 26 h 74"/>
                <a:gd name="T12" fmla="*/ 23 w 368"/>
                <a:gd name="T13" fmla="*/ 19 h 74"/>
                <a:gd name="T14" fmla="*/ 29 w 368"/>
                <a:gd name="T15" fmla="*/ 16 h 74"/>
                <a:gd name="T16" fmla="*/ 32 w 368"/>
                <a:gd name="T17" fmla="*/ 16 h 74"/>
                <a:gd name="T18" fmla="*/ 36 w 368"/>
                <a:gd name="T19" fmla="*/ 16 h 74"/>
                <a:gd name="T20" fmla="*/ 42 w 368"/>
                <a:gd name="T21" fmla="*/ 13 h 74"/>
                <a:gd name="T22" fmla="*/ 45 w 368"/>
                <a:gd name="T23" fmla="*/ 13 h 74"/>
                <a:gd name="T24" fmla="*/ 45 w 368"/>
                <a:gd name="T25" fmla="*/ 13 h 74"/>
                <a:gd name="T26" fmla="*/ 45 w 368"/>
                <a:gd name="T27" fmla="*/ 13 h 74"/>
                <a:gd name="T28" fmla="*/ 45 w 368"/>
                <a:gd name="T29" fmla="*/ 13 h 74"/>
                <a:gd name="T30" fmla="*/ 335 w 368"/>
                <a:gd name="T31" fmla="*/ 0 h 74"/>
                <a:gd name="T32" fmla="*/ 345 w 368"/>
                <a:gd name="T33" fmla="*/ 0 h 74"/>
                <a:gd name="T34" fmla="*/ 355 w 368"/>
                <a:gd name="T35" fmla="*/ 3 h 74"/>
                <a:gd name="T36" fmla="*/ 355 w 368"/>
                <a:gd name="T37" fmla="*/ 3 h 74"/>
                <a:gd name="T38" fmla="*/ 361 w 368"/>
                <a:gd name="T39" fmla="*/ 6 h 74"/>
                <a:gd name="T40" fmla="*/ 364 w 368"/>
                <a:gd name="T41" fmla="*/ 9 h 74"/>
                <a:gd name="T42" fmla="*/ 368 w 368"/>
                <a:gd name="T43" fmla="*/ 16 h 74"/>
                <a:gd name="T44" fmla="*/ 368 w 368"/>
                <a:gd name="T45" fmla="*/ 22 h 74"/>
                <a:gd name="T46" fmla="*/ 368 w 368"/>
                <a:gd name="T47" fmla="*/ 22 h 74"/>
                <a:gd name="T48" fmla="*/ 368 w 368"/>
                <a:gd name="T49" fmla="*/ 29 h 74"/>
                <a:gd name="T50" fmla="*/ 368 w 368"/>
                <a:gd name="T51" fmla="*/ 35 h 74"/>
                <a:gd name="T52" fmla="*/ 361 w 368"/>
                <a:gd name="T53" fmla="*/ 42 h 74"/>
                <a:gd name="T54" fmla="*/ 355 w 368"/>
                <a:gd name="T55" fmla="*/ 48 h 74"/>
                <a:gd name="T56" fmla="*/ 348 w 368"/>
                <a:gd name="T57" fmla="*/ 51 h 74"/>
                <a:gd name="T58" fmla="*/ 339 w 368"/>
                <a:gd name="T59" fmla="*/ 55 h 74"/>
                <a:gd name="T60" fmla="*/ 335 w 368"/>
                <a:gd name="T61" fmla="*/ 58 h 74"/>
                <a:gd name="T62" fmla="*/ 332 w 368"/>
                <a:gd name="T63" fmla="*/ 58 h 74"/>
                <a:gd name="T64" fmla="*/ 329 w 368"/>
                <a:gd name="T65" fmla="*/ 58 h 74"/>
                <a:gd name="T66" fmla="*/ 323 w 368"/>
                <a:gd name="T67" fmla="*/ 58 h 74"/>
                <a:gd name="T68" fmla="*/ 323 w 368"/>
                <a:gd name="T69" fmla="*/ 58 h 74"/>
                <a:gd name="T70" fmla="*/ 323 w 368"/>
                <a:gd name="T71" fmla="*/ 58 h 74"/>
                <a:gd name="T72" fmla="*/ 323 w 368"/>
                <a:gd name="T73" fmla="*/ 58 h 74"/>
                <a:gd name="T74" fmla="*/ 32 w 368"/>
                <a:gd name="T75" fmla="*/ 74 h 74"/>
                <a:gd name="T76" fmla="*/ 23 w 368"/>
                <a:gd name="T77" fmla="*/ 74 h 74"/>
                <a:gd name="T78" fmla="*/ 13 w 368"/>
                <a:gd name="T79" fmla="*/ 71 h 74"/>
                <a:gd name="T80" fmla="*/ 7 w 368"/>
                <a:gd name="T81" fmla="*/ 68 h 74"/>
                <a:gd name="T82" fmla="*/ 3 w 368"/>
                <a:gd name="T83" fmla="*/ 61 h 74"/>
                <a:gd name="T84" fmla="*/ 0 w 368"/>
                <a:gd name="T85" fmla="*/ 58 h 74"/>
                <a:gd name="T86" fmla="*/ 0 w 368"/>
                <a:gd name="T87" fmla="*/ 51 h 74"/>
                <a:gd name="T88" fmla="*/ 0 w 368"/>
                <a:gd name="T89"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8" h="74">
                  <a:moveTo>
                    <a:pt x="0" y="51"/>
                  </a:moveTo>
                  <a:lnTo>
                    <a:pt x="0" y="45"/>
                  </a:lnTo>
                  <a:lnTo>
                    <a:pt x="3" y="39"/>
                  </a:lnTo>
                  <a:lnTo>
                    <a:pt x="3" y="39"/>
                  </a:lnTo>
                  <a:lnTo>
                    <a:pt x="7" y="32"/>
                  </a:lnTo>
                  <a:lnTo>
                    <a:pt x="13" y="26"/>
                  </a:lnTo>
                  <a:lnTo>
                    <a:pt x="23" y="19"/>
                  </a:lnTo>
                  <a:lnTo>
                    <a:pt x="29" y="16"/>
                  </a:lnTo>
                  <a:lnTo>
                    <a:pt x="32" y="16"/>
                  </a:lnTo>
                  <a:lnTo>
                    <a:pt x="36" y="16"/>
                  </a:lnTo>
                  <a:lnTo>
                    <a:pt x="42" y="13"/>
                  </a:lnTo>
                  <a:lnTo>
                    <a:pt x="45" y="13"/>
                  </a:lnTo>
                  <a:lnTo>
                    <a:pt x="45" y="13"/>
                  </a:lnTo>
                  <a:lnTo>
                    <a:pt x="45" y="13"/>
                  </a:lnTo>
                  <a:lnTo>
                    <a:pt x="45" y="13"/>
                  </a:lnTo>
                  <a:lnTo>
                    <a:pt x="335" y="0"/>
                  </a:lnTo>
                  <a:lnTo>
                    <a:pt x="345" y="0"/>
                  </a:lnTo>
                  <a:lnTo>
                    <a:pt x="355" y="3"/>
                  </a:lnTo>
                  <a:lnTo>
                    <a:pt x="355" y="3"/>
                  </a:lnTo>
                  <a:lnTo>
                    <a:pt x="361" y="6"/>
                  </a:lnTo>
                  <a:lnTo>
                    <a:pt x="364" y="9"/>
                  </a:lnTo>
                  <a:lnTo>
                    <a:pt x="368" y="16"/>
                  </a:lnTo>
                  <a:lnTo>
                    <a:pt x="368" y="22"/>
                  </a:lnTo>
                  <a:lnTo>
                    <a:pt x="368" y="22"/>
                  </a:lnTo>
                  <a:lnTo>
                    <a:pt x="368" y="29"/>
                  </a:lnTo>
                  <a:lnTo>
                    <a:pt x="368" y="35"/>
                  </a:lnTo>
                  <a:lnTo>
                    <a:pt x="361" y="42"/>
                  </a:lnTo>
                  <a:lnTo>
                    <a:pt x="355" y="48"/>
                  </a:lnTo>
                  <a:lnTo>
                    <a:pt x="348" y="51"/>
                  </a:lnTo>
                  <a:lnTo>
                    <a:pt x="339" y="55"/>
                  </a:lnTo>
                  <a:lnTo>
                    <a:pt x="335" y="58"/>
                  </a:lnTo>
                  <a:lnTo>
                    <a:pt x="332" y="58"/>
                  </a:lnTo>
                  <a:lnTo>
                    <a:pt x="329" y="58"/>
                  </a:lnTo>
                  <a:lnTo>
                    <a:pt x="323" y="58"/>
                  </a:lnTo>
                  <a:lnTo>
                    <a:pt x="323" y="58"/>
                  </a:lnTo>
                  <a:lnTo>
                    <a:pt x="323" y="58"/>
                  </a:lnTo>
                  <a:lnTo>
                    <a:pt x="323" y="58"/>
                  </a:lnTo>
                  <a:lnTo>
                    <a:pt x="32" y="74"/>
                  </a:lnTo>
                  <a:lnTo>
                    <a:pt x="23" y="74"/>
                  </a:lnTo>
                  <a:lnTo>
                    <a:pt x="13" y="71"/>
                  </a:lnTo>
                  <a:lnTo>
                    <a:pt x="7" y="68"/>
                  </a:lnTo>
                  <a:lnTo>
                    <a:pt x="3" y="61"/>
                  </a:lnTo>
                  <a:lnTo>
                    <a:pt x="0" y="58"/>
                  </a:lnTo>
                  <a:lnTo>
                    <a:pt x="0" y="51"/>
                  </a:lnTo>
                  <a:lnTo>
                    <a:pt x="0" y="51"/>
                  </a:lnTo>
                  <a:close/>
                </a:path>
              </a:pathLst>
            </a:custGeom>
            <a:solidFill>
              <a:srgbClr val="F587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pic>
          <p:nvPicPr>
            <p:cNvPr id="18" name="Picture 23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20105" y="5856186"/>
              <a:ext cx="8335346" cy="917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Rectangle 18"/>
          <p:cNvSpPr/>
          <p:nvPr userDrawn="1"/>
        </p:nvSpPr>
        <p:spPr>
          <a:xfrm>
            <a:off x="179512" y="6043600"/>
            <a:ext cx="3438332" cy="8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2" name="Group 21"/>
          <p:cNvGrpSpPr/>
          <p:nvPr userDrawn="1"/>
        </p:nvGrpSpPr>
        <p:grpSpPr>
          <a:xfrm>
            <a:off x="349661" y="6213725"/>
            <a:ext cx="3098031" cy="599655"/>
            <a:chOff x="393849" y="6021381"/>
            <a:chExt cx="4437063" cy="858838"/>
          </a:xfrm>
        </p:grpSpPr>
        <p:pic>
          <p:nvPicPr>
            <p:cNvPr id="20" name="Picture 65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79887" y="6021381"/>
              <a:ext cx="18510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656"/>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93849" y="6165844"/>
              <a:ext cx="19081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36994" y="6017012"/>
            <a:ext cx="1496673" cy="840988"/>
          </a:xfrm>
          <a:prstGeom prst="rect">
            <a:avLst/>
          </a:prstGeom>
        </p:spPr>
      </p:pic>
    </p:spTree>
    <p:extLst>
      <p:ext uri="{BB962C8B-B14F-4D97-AF65-F5344CB8AC3E}">
        <p14:creationId xmlns:p14="http://schemas.microsoft.com/office/powerpoint/2010/main" val="29605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A060F6-52F7-4AAC-AF4B-BFECDDBC387B}" type="datetime3">
              <a:rPr lang="en-US" smtClean="0"/>
              <a:t>8 July 2016</a:t>
            </a:fld>
            <a:endParaRPr lang="en-US"/>
          </a:p>
        </p:txBody>
      </p:sp>
      <p:sp>
        <p:nvSpPr>
          <p:cNvPr id="5" name="Footer Placeholder 4"/>
          <p:cNvSpPr>
            <a:spLocks noGrp="1"/>
          </p:cNvSpPr>
          <p:nvPr>
            <p:ph type="ftr" sz="quarter" idx="11"/>
          </p:nvPr>
        </p:nvSpPr>
        <p:spPr/>
        <p:txBody>
          <a:bodyPr/>
          <a:lstStyle/>
          <a:p>
            <a:r>
              <a:rPr lang="en-US"/>
              <a:t>A CISTER Template</a:t>
            </a:r>
          </a:p>
        </p:txBody>
      </p:sp>
      <p:sp>
        <p:nvSpPr>
          <p:cNvPr id="6" name="Slide Number Placeholder 5"/>
          <p:cNvSpPr>
            <a:spLocks noGrp="1"/>
          </p:cNvSpPr>
          <p:nvPr>
            <p:ph type="sldNum" sz="quarter" idx="12"/>
          </p:nvPr>
        </p:nvSpPr>
        <p:spPr/>
        <p:txBody>
          <a:bodyPr/>
          <a:lstStyle/>
          <a:p>
            <a:fld id="{61BA737E-4C38-4B49-BAFF-3950B3257663}" type="slidenum">
              <a:rPr lang="en-US" smtClean="0"/>
              <a:t>‹#›</a:t>
            </a:fld>
            <a:endParaRPr lang="en-US"/>
          </a:p>
        </p:txBody>
      </p:sp>
    </p:spTree>
    <p:extLst>
      <p:ext uri="{BB962C8B-B14F-4D97-AF65-F5344CB8AC3E}">
        <p14:creationId xmlns:p14="http://schemas.microsoft.com/office/powerpoint/2010/main" val="407122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Rectangle 7"/>
          <p:cNvSpPr/>
          <p:nvPr userDrawn="1"/>
        </p:nvSpPr>
        <p:spPr>
          <a:xfrm>
            <a:off x="6660233" y="188640"/>
            <a:ext cx="2483769" cy="5976664"/>
          </a:xfrm>
          <a:prstGeom prst="rect">
            <a:avLst/>
          </a:prstGeom>
          <a:solidFill>
            <a:srgbClr val="F58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ectangle 6"/>
          <p:cNvSpPr/>
          <p:nvPr userDrawn="1"/>
        </p:nvSpPr>
        <p:spPr>
          <a:xfrm>
            <a:off x="179514" y="188640"/>
            <a:ext cx="6480718" cy="136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A6DE7-D8FE-45C1-B94E-1C545DF851D9}" type="datetime3">
              <a:rPr lang="en-US" smtClean="0"/>
              <a:t>8 July 2016</a:t>
            </a:fld>
            <a:endParaRPr lang="en-US"/>
          </a:p>
        </p:txBody>
      </p:sp>
      <p:sp>
        <p:nvSpPr>
          <p:cNvPr id="5" name="Footer Placeholder 4"/>
          <p:cNvSpPr>
            <a:spLocks noGrp="1"/>
          </p:cNvSpPr>
          <p:nvPr>
            <p:ph type="ftr" sz="quarter" idx="11"/>
          </p:nvPr>
        </p:nvSpPr>
        <p:spPr/>
        <p:txBody>
          <a:bodyPr/>
          <a:lstStyle/>
          <a:p>
            <a:r>
              <a:rPr lang="en-US"/>
              <a:t>A CISTER Template</a:t>
            </a:r>
          </a:p>
        </p:txBody>
      </p:sp>
      <p:sp>
        <p:nvSpPr>
          <p:cNvPr id="6" name="Slide Number Placeholder 5"/>
          <p:cNvSpPr>
            <a:spLocks noGrp="1"/>
          </p:cNvSpPr>
          <p:nvPr>
            <p:ph type="sldNum" sz="quarter" idx="12"/>
          </p:nvPr>
        </p:nvSpPr>
        <p:spPr/>
        <p:txBody>
          <a:bodyPr/>
          <a:lstStyle/>
          <a:p>
            <a:fld id="{61BA737E-4C38-4B49-BAFF-3950B3257663}" type="slidenum">
              <a:rPr lang="en-US" smtClean="0"/>
              <a:t>‹#›</a:t>
            </a:fld>
            <a:endParaRPr lang="en-US"/>
          </a:p>
        </p:txBody>
      </p:sp>
    </p:spTree>
    <p:extLst>
      <p:ext uri="{BB962C8B-B14F-4D97-AF65-F5344CB8AC3E}">
        <p14:creationId xmlns:p14="http://schemas.microsoft.com/office/powerpoint/2010/main" val="255645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1BA737E-4C38-4B49-BAFF-3950B3257663}" type="slidenum">
              <a:rPr lang="en-US" smtClean="0"/>
              <a:t>‹#›</a:t>
            </a:fld>
            <a:endParaRPr lang="en-US"/>
          </a:p>
        </p:txBody>
      </p:sp>
      <p:sp>
        <p:nvSpPr>
          <p:cNvPr id="9" name="Date Placeholder 3"/>
          <p:cNvSpPr>
            <a:spLocks noGrp="1"/>
          </p:cNvSpPr>
          <p:nvPr>
            <p:ph type="dt" sz="half" idx="2"/>
          </p:nvPr>
        </p:nvSpPr>
        <p:spPr>
          <a:xfrm>
            <a:off x="7545913" y="6339268"/>
            <a:ext cx="1785506" cy="365125"/>
          </a:xfrm>
          <a:prstGeom prst="rect">
            <a:avLst/>
          </a:prstGeom>
        </p:spPr>
        <p:txBody>
          <a:bodyPr vert="horz" lIns="91440" tIns="45720" rIns="91440" bIns="45720" rtlCol="0" anchor="ctr"/>
          <a:lstStyle>
            <a:lvl1pPr algn="l">
              <a:defRPr sz="900">
                <a:solidFill>
                  <a:schemeClr val="accent1"/>
                </a:solidFill>
              </a:defRPr>
            </a:lvl1pPr>
          </a:lstStyle>
          <a:p>
            <a:fld id="{C79FD4E4-A6CE-4E58-8DB9-A2E4249B7939}" type="datetime3">
              <a:rPr lang="en-US" smtClean="0"/>
              <a:t>8 July 2016</a:t>
            </a:fld>
            <a:endParaRPr lang="en-US" dirty="0"/>
          </a:p>
        </p:txBody>
      </p:sp>
      <p:sp>
        <p:nvSpPr>
          <p:cNvPr id="10" name="Footer Placeholder 4"/>
          <p:cNvSpPr>
            <a:spLocks noGrp="1"/>
          </p:cNvSpPr>
          <p:nvPr>
            <p:ph type="ftr" sz="quarter" idx="3"/>
          </p:nvPr>
        </p:nvSpPr>
        <p:spPr>
          <a:xfrm>
            <a:off x="5402001" y="6329092"/>
            <a:ext cx="2895600" cy="365125"/>
          </a:xfrm>
          <a:prstGeom prst="rect">
            <a:avLst/>
          </a:prstGeom>
        </p:spPr>
        <p:txBody>
          <a:bodyPr vert="horz" lIns="91440" tIns="45720" rIns="91440" bIns="45720" rtlCol="0" anchor="ctr"/>
          <a:lstStyle>
            <a:lvl1pPr algn="r">
              <a:defRPr sz="900">
                <a:solidFill>
                  <a:schemeClr val="accent1"/>
                </a:solidFill>
              </a:defRPr>
            </a:lvl1pPr>
          </a:lstStyle>
          <a:p>
            <a:r>
              <a:rPr lang="en-US"/>
              <a:t>A CISTER Template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87255" y="6179339"/>
            <a:ext cx="1197591" cy="672932"/>
          </a:xfrm>
          <a:prstGeom prst="rect">
            <a:avLst/>
          </a:prstGeom>
        </p:spPr>
      </p:pic>
    </p:spTree>
    <p:extLst>
      <p:ext uri="{BB962C8B-B14F-4D97-AF65-F5344CB8AC3E}">
        <p14:creationId xmlns:p14="http://schemas.microsoft.com/office/powerpoint/2010/main" val="274980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179515" y="4437112"/>
            <a:ext cx="8964488" cy="1728192"/>
          </a:xfrm>
          <a:prstGeom prst="rect">
            <a:avLst/>
          </a:prstGeom>
          <a:solidFill>
            <a:srgbClr val="F58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4406904"/>
            <a:ext cx="7772400" cy="1362075"/>
          </a:xfrm>
        </p:spPr>
        <p:txBody>
          <a:bodyPr anchor="t"/>
          <a:lstStyle>
            <a:lvl1pPr algn="l">
              <a:defRPr sz="3000" b="1" cap="none" baseline="0"/>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1BA737E-4C38-4B49-BAFF-3950B3257663}" type="slidenum">
              <a:rPr lang="en-US" smtClean="0"/>
              <a:t>‹#›</a:t>
            </a:fld>
            <a:endParaRPr lang="en-US"/>
          </a:p>
        </p:txBody>
      </p:sp>
      <p:sp>
        <p:nvSpPr>
          <p:cNvPr id="8" name="Rectangle 7"/>
          <p:cNvSpPr/>
          <p:nvPr userDrawn="1"/>
        </p:nvSpPr>
        <p:spPr>
          <a:xfrm>
            <a:off x="179515" y="0"/>
            <a:ext cx="8964488" cy="1556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Date Placeholder 3"/>
          <p:cNvSpPr>
            <a:spLocks noGrp="1"/>
          </p:cNvSpPr>
          <p:nvPr>
            <p:ph type="dt" sz="half" idx="2"/>
          </p:nvPr>
        </p:nvSpPr>
        <p:spPr>
          <a:xfrm>
            <a:off x="3623950" y="6329092"/>
            <a:ext cx="1785506" cy="365125"/>
          </a:xfrm>
          <a:prstGeom prst="rect">
            <a:avLst/>
          </a:prstGeom>
        </p:spPr>
        <p:txBody>
          <a:bodyPr vert="horz" lIns="91440" tIns="45720" rIns="91440" bIns="45720" rtlCol="0" anchor="ctr"/>
          <a:lstStyle>
            <a:lvl1pPr algn="l">
              <a:defRPr sz="900">
                <a:solidFill>
                  <a:schemeClr val="accent1"/>
                </a:solidFill>
              </a:defRPr>
            </a:lvl1pPr>
          </a:lstStyle>
          <a:p>
            <a:fld id="{D3090B61-C986-461E-837A-1826F0459638}" type="datetime3">
              <a:rPr lang="en-US" smtClean="0"/>
              <a:t>8 July 2016</a:t>
            </a:fld>
            <a:endParaRPr lang="en-US"/>
          </a:p>
        </p:txBody>
      </p:sp>
      <p:sp>
        <p:nvSpPr>
          <p:cNvPr id="12" name="Footer Placeholder 4"/>
          <p:cNvSpPr>
            <a:spLocks noGrp="1"/>
          </p:cNvSpPr>
          <p:nvPr>
            <p:ph type="ftr" sz="quarter" idx="3"/>
          </p:nvPr>
        </p:nvSpPr>
        <p:spPr>
          <a:xfrm>
            <a:off x="5402001" y="6329092"/>
            <a:ext cx="2895600" cy="365125"/>
          </a:xfrm>
          <a:prstGeom prst="rect">
            <a:avLst/>
          </a:prstGeom>
        </p:spPr>
        <p:txBody>
          <a:bodyPr vert="horz" lIns="91440" tIns="45720" rIns="91440" bIns="45720" rtlCol="0" anchor="ctr"/>
          <a:lstStyle>
            <a:lvl1pPr algn="r">
              <a:defRPr sz="900">
                <a:solidFill>
                  <a:schemeClr val="accent1"/>
                </a:solidFill>
              </a:defRPr>
            </a:lvl1pPr>
          </a:lstStyle>
          <a:p>
            <a:r>
              <a:rPr lang="en-US"/>
              <a:t>A CISTER Template</a:t>
            </a:r>
            <a:endParaRPr lang="en-US" dirty="0"/>
          </a:p>
        </p:txBody>
      </p:sp>
    </p:spTree>
    <p:extLst>
      <p:ext uri="{BB962C8B-B14F-4D97-AF65-F5344CB8AC3E}">
        <p14:creationId xmlns:p14="http://schemas.microsoft.com/office/powerpoint/2010/main" val="106186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FF8206-317E-4724-A795-6CD3746CA21E}" type="datetime3">
              <a:rPr lang="en-US" smtClean="0"/>
              <a:t>8 July 2016</a:t>
            </a:fld>
            <a:endParaRPr lang="en-US"/>
          </a:p>
        </p:txBody>
      </p:sp>
      <p:sp>
        <p:nvSpPr>
          <p:cNvPr id="6" name="Footer Placeholder 5"/>
          <p:cNvSpPr>
            <a:spLocks noGrp="1"/>
          </p:cNvSpPr>
          <p:nvPr>
            <p:ph type="ftr" sz="quarter" idx="11"/>
          </p:nvPr>
        </p:nvSpPr>
        <p:spPr/>
        <p:txBody>
          <a:bodyPr/>
          <a:lstStyle/>
          <a:p>
            <a:r>
              <a:rPr lang="en-US"/>
              <a:t>A CISTER Template</a:t>
            </a:r>
          </a:p>
        </p:txBody>
      </p:sp>
      <p:sp>
        <p:nvSpPr>
          <p:cNvPr id="7" name="Slide Number Placeholder 6"/>
          <p:cNvSpPr>
            <a:spLocks noGrp="1"/>
          </p:cNvSpPr>
          <p:nvPr>
            <p:ph type="sldNum" sz="quarter" idx="12"/>
          </p:nvPr>
        </p:nvSpPr>
        <p:spPr/>
        <p:txBody>
          <a:bodyPr/>
          <a:lstStyle/>
          <a:p>
            <a:fld id="{61BA737E-4C38-4B49-BAFF-3950B3257663}" type="slidenum">
              <a:rPr lang="en-US" smtClean="0"/>
              <a:t>‹#›</a:t>
            </a:fld>
            <a:endParaRPr lang="en-US"/>
          </a:p>
        </p:txBody>
      </p:sp>
    </p:spTree>
    <p:extLst>
      <p:ext uri="{BB962C8B-B14F-4D97-AF65-F5344CB8AC3E}">
        <p14:creationId xmlns:p14="http://schemas.microsoft.com/office/powerpoint/2010/main" val="9090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E9DD03-E90A-4248-9D5E-DAEB3DDB7186}" type="datetime3">
              <a:rPr lang="en-US" smtClean="0"/>
              <a:t>8 July 2016</a:t>
            </a:fld>
            <a:endParaRPr lang="en-US"/>
          </a:p>
        </p:txBody>
      </p:sp>
      <p:sp>
        <p:nvSpPr>
          <p:cNvPr id="8" name="Footer Placeholder 7"/>
          <p:cNvSpPr>
            <a:spLocks noGrp="1"/>
          </p:cNvSpPr>
          <p:nvPr>
            <p:ph type="ftr" sz="quarter" idx="11"/>
          </p:nvPr>
        </p:nvSpPr>
        <p:spPr/>
        <p:txBody>
          <a:bodyPr/>
          <a:lstStyle/>
          <a:p>
            <a:r>
              <a:rPr lang="en-US"/>
              <a:t>A CISTER Template</a:t>
            </a:r>
          </a:p>
        </p:txBody>
      </p:sp>
      <p:sp>
        <p:nvSpPr>
          <p:cNvPr id="9" name="Slide Number Placeholder 8"/>
          <p:cNvSpPr>
            <a:spLocks noGrp="1"/>
          </p:cNvSpPr>
          <p:nvPr>
            <p:ph type="sldNum" sz="quarter" idx="12"/>
          </p:nvPr>
        </p:nvSpPr>
        <p:spPr/>
        <p:txBody>
          <a:bodyPr/>
          <a:lstStyle/>
          <a:p>
            <a:fld id="{61BA737E-4C38-4B49-BAFF-3950B3257663}" type="slidenum">
              <a:rPr lang="en-US" smtClean="0"/>
              <a:t>‹#›</a:t>
            </a:fld>
            <a:endParaRPr lang="en-US"/>
          </a:p>
        </p:txBody>
      </p:sp>
    </p:spTree>
    <p:extLst>
      <p:ext uri="{BB962C8B-B14F-4D97-AF65-F5344CB8AC3E}">
        <p14:creationId xmlns:p14="http://schemas.microsoft.com/office/powerpoint/2010/main" val="260673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1C6C60-614C-4510-8CED-B06D569036E9}" type="datetime3">
              <a:rPr lang="en-US" smtClean="0"/>
              <a:t>8 July 2016</a:t>
            </a:fld>
            <a:endParaRPr lang="en-US"/>
          </a:p>
        </p:txBody>
      </p:sp>
      <p:sp>
        <p:nvSpPr>
          <p:cNvPr id="4" name="Footer Placeholder 3"/>
          <p:cNvSpPr>
            <a:spLocks noGrp="1"/>
          </p:cNvSpPr>
          <p:nvPr>
            <p:ph type="ftr" sz="quarter" idx="11"/>
          </p:nvPr>
        </p:nvSpPr>
        <p:spPr/>
        <p:txBody>
          <a:bodyPr/>
          <a:lstStyle/>
          <a:p>
            <a:r>
              <a:rPr lang="en-US"/>
              <a:t>A CISTER Template</a:t>
            </a:r>
          </a:p>
        </p:txBody>
      </p:sp>
      <p:sp>
        <p:nvSpPr>
          <p:cNvPr id="5" name="Slide Number Placeholder 4"/>
          <p:cNvSpPr>
            <a:spLocks noGrp="1"/>
          </p:cNvSpPr>
          <p:nvPr>
            <p:ph type="sldNum" sz="quarter" idx="12"/>
          </p:nvPr>
        </p:nvSpPr>
        <p:spPr/>
        <p:txBody>
          <a:bodyPr/>
          <a:lstStyle/>
          <a:p>
            <a:fld id="{61BA737E-4C38-4B49-BAFF-3950B3257663}" type="slidenum">
              <a:rPr lang="en-US" smtClean="0"/>
              <a:t>‹#›</a:t>
            </a:fld>
            <a:endParaRPr lang="en-US"/>
          </a:p>
        </p:txBody>
      </p:sp>
    </p:spTree>
    <p:extLst>
      <p:ext uri="{BB962C8B-B14F-4D97-AF65-F5344CB8AC3E}">
        <p14:creationId xmlns:p14="http://schemas.microsoft.com/office/powerpoint/2010/main" val="206856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B6D9B-BD76-4F75-B4D9-4C8EE74C7643}" type="datetime3">
              <a:rPr lang="en-US" smtClean="0"/>
              <a:t>8 July 2016</a:t>
            </a:fld>
            <a:endParaRPr lang="en-US"/>
          </a:p>
        </p:txBody>
      </p:sp>
      <p:sp>
        <p:nvSpPr>
          <p:cNvPr id="3" name="Footer Placeholder 2"/>
          <p:cNvSpPr>
            <a:spLocks noGrp="1"/>
          </p:cNvSpPr>
          <p:nvPr>
            <p:ph type="ftr" sz="quarter" idx="11"/>
          </p:nvPr>
        </p:nvSpPr>
        <p:spPr/>
        <p:txBody>
          <a:bodyPr/>
          <a:lstStyle/>
          <a:p>
            <a:r>
              <a:rPr lang="en-US"/>
              <a:t>A CISTER Template</a:t>
            </a:r>
          </a:p>
        </p:txBody>
      </p:sp>
      <p:sp>
        <p:nvSpPr>
          <p:cNvPr id="4" name="Slide Number Placeholder 3"/>
          <p:cNvSpPr>
            <a:spLocks noGrp="1"/>
          </p:cNvSpPr>
          <p:nvPr>
            <p:ph type="sldNum" sz="quarter" idx="12"/>
          </p:nvPr>
        </p:nvSpPr>
        <p:spPr/>
        <p:txBody>
          <a:bodyPr/>
          <a:lstStyle/>
          <a:p>
            <a:fld id="{61BA737E-4C38-4B49-BAFF-3950B3257663}" type="slidenum">
              <a:rPr lang="en-US" smtClean="0"/>
              <a:t>‹#›</a:t>
            </a:fld>
            <a:endParaRPr lang="en-US"/>
          </a:p>
        </p:txBody>
      </p:sp>
      <p:sp>
        <p:nvSpPr>
          <p:cNvPr id="5" name="Rectangle 4"/>
          <p:cNvSpPr/>
          <p:nvPr userDrawn="1"/>
        </p:nvSpPr>
        <p:spPr>
          <a:xfrm>
            <a:off x="179515" y="188640"/>
            <a:ext cx="8964488" cy="136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98399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p:nvPr userDrawn="1"/>
        </p:nvSpPr>
        <p:spPr>
          <a:xfrm>
            <a:off x="179515" y="188640"/>
            <a:ext cx="8964488" cy="136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5F5283C-6FE8-4FE8-92CD-8C8C45ABA04F}" type="datetime3">
              <a:rPr lang="en-US" smtClean="0"/>
              <a:t>8 July 2016</a:t>
            </a:fld>
            <a:endParaRPr lang="en-US"/>
          </a:p>
        </p:txBody>
      </p:sp>
      <p:sp>
        <p:nvSpPr>
          <p:cNvPr id="6" name="Footer Placeholder 5"/>
          <p:cNvSpPr>
            <a:spLocks noGrp="1"/>
          </p:cNvSpPr>
          <p:nvPr>
            <p:ph type="ftr" sz="quarter" idx="11"/>
          </p:nvPr>
        </p:nvSpPr>
        <p:spPr/>
        <p:txBody>
          <a:bodyPr/>
          <a:lstStyle/>
          <a:p>
            <a:r>
              <a:rPr lang="en-US"/>
              <a:t>A CISTER Template</a:t>
            </a:r>
          </a:p>
        </p:txBody>
      </p:sp>
      <p:sp>
        <p:nvSpPr>
          <p:cNvPr id="7" name="Slide Number Placeholder 6"/>
          <p:cNvSpPr>
            <a:spLocks noGrp="1"/>
          </p:cNvSpPr>
          <p:nvPr>
            <p:ph type="sldNum" sz="quarter" idx="12"/>
          </p:nvPr>
        </p:nvSpPr>
        <p:spPr/>
        <p:txBody>
          <a:bodyPr/>
          <a:lstStyle/>
          <a:p>
            <a:fld id="{61BA737E-4C38-4B49-BAFF-3950B3257663}" type="slidenum">
              <a:rPr lang="en-US" smtClean="0"/>
              <a:t>‹#›</a:t>
            </a:fld>
            <a:endParaRPr lang="en-US"/>
          </a:p>
        </p:txBody>
      </p:sp>
    </p:spTree>
    <p:extLst>
      <p:ext uri="{BB962C8B-B14F-4D97-AF65-F5344CB8AC3E}">
        <p14:creationId xmlns:p14="http://schemas.microsoft.com/office/powerpoint/2010/main" val="1433656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179515" y="4797152"/>
            <a:ext cx="8964488" cy="576064"/>
          </a:xfrm>
          <a:prstGeom prst="rect">
            <a:avLst/>
          </a:prstGeom>
          <a:solidFill>
            <a:srgbClr val="F58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p:cNvSpPr/>
          <p:nvPr userDrawn="1"/>
        </p:nvSpPr>
        <p:spPr>
          <a:xfrm>
            <a:off x="179515" y="188640"/>
            <a:ext cx="8964488" cy="136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1792288" y="4800600"/>
            <a:ext cx="5486400" cy="566738"/>
          </a:xfrm>
        </p:spPr>
        <p:txBody>
          <a:bodyPr anchor="ctr"/>
          <a:lstStyle>
            <a:lvl1pPr algn="l">
              <a:defRPr sz="15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3EC1135-AEDD-454E-9808-68408436CDF0}" type="datetime3">
              <a:rPr lang="en-US" smtClean="0"/>
              <a:t>8 July 2016</a:t>
            </a:fld>
            <a:endParaRPr lang="en-US"/>
          </a:p>
        </p:txBody>
      </p:sp>
      <p:sp>
        <p:nvSpPr>
          <p:cNvPr id="6" name="Footer Placeholder 5"/>
          <p:cNvSpPr>
            <a:spLocks noGrp="1"/>
          </p:cNvSpPr>
          <p:nvPr>
            <p:ph type="ftr" sz="quarter" idx="11"/>
          </p:nvPr>
        </p:nvSpPr>
        <p:spPr/>
        <p:txBody>
          <a:bodyPr/>
          <a:lstStyle/>
          <a:p>
            <a:r>
              <a:rPr lang="en-US"/>
              <a:t>A CISTER Template</a:t>
            </a:r>
          </a:p>
        </p:txBody>
      </p:sp>
      <p:sp>
        <p:nvSpPr>
          <p:cNvPr id="7" name="Slide Number Placeholder 6"/>
          <p:cNvSpPr>
            <a:spLocks noGrp="1"/>
          </p:cNvSpPr>
          <p:nvPr>
            <p:ph type="sldNum" sz="quarter" idx="12"/>
          </p:nvPr>
        </p:nvSpPr>
        <p:spPr/>
        <p:txBody>
          <a:bodyPr/>
          <a:lstStyle/>
          <a:p>
            <a:fld id="{61BA737E-4C38-4B49-BAFF-3950B3257663}" type="slidenum">
              <a:rPr lang="en-US" smtClean="0"/>
              <a:t>‹#›</a:t>
            </a:fld>
            <a:endParaRPr lang="en-US"/>
          </a:p>
        </p:txBody>
      </p:sp>
    </p:spTree>
    <p:extLst>
      <p:ext uri="{BB962C8B-B14F-4D97-AF65-F5344CB8AC3E}">
        <p14:creationId xmlns:p14="http://schemas.microsoft.com/office/powerpoint/2010/main" val="42362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 y="4"/>
            <a:ext cx="9144000" cy="1090613"/>
          </a:xfrm>
          <a:prstGeom prst="rect">
            <a:avLst/>
          </a:prstGeom>
          <a:solidFill>
            <a:srgbClr val="F58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4"/>
            <a:ext cx="8229600" cy="109061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12780"/>
            <a:ext cx="8229600" cy="47133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623950" y="6329092"/>
            <a:ext cx="1785506" cy="365125"/>
          </a:xfrm>
          <a:prstGeom prst="rect">
            <a:avLst/>
          </a:prstGeom>
        </p:spPr>
        <p:txBody>
          <a:bodyPr vert="horz" lIns="91440" tIns="45720" rIns="91440" bIns="45720" rtlCol="0" anchor="ctr"/>
          <a:lstStyle>
            <a:lvl1pPr algn="l">
              <a:defRPr sz="900">
                <a:solidFill>
                  <a:schemeClr val="accent1"/>
                </a:solidFill>
              </a:defRPr>
            </a:lvl1pPr>
          </a:lstStyle>
          <a:p>
            <a:fld id="{45316733-5290-4EF7-9C24-1356BA16B8C0}" type="datetime3">
              <a:rPr lang="en-US" smtClean="0"/>
              <a:t>8 July 2016</a:t>
            </a:fld>
            <a:endParaRPr lang="en-US"/>
          </a:p>
        </p:txBody>
      </p:sp>
      <p:sp>
        <p:nvSpPr>
          <p:cNvPr id="5" name="Footer Placeholder 4"/>
          <p:cNvSpPr>
            <a:spLocks noGrp="1"/>
          </p:cNvSpPr>
          <p:nvPr>
            <p:ph type="ftr" sz="quarter" idx="3"/>
          </p:nvPr>
        </p:nvSpPr>
        <p:spPr>
          <a:xfrm>
            <a:off x="5402001" y="6329092"/>
            <a:ext cx="2895600" cy="365125"/>
          </a:xfrm>
          <a:prstGeom prst="rect">
            <a:avLst/>
          </a:prstGeom>
        </p:spPr>
        <p:txBody>
          <a:bodyPr vert="horz" lIns="91440" tIns="45720" rIns="91440" bIns="45720" rtlCol="0" anchor="ctr"/>
          <a:lstStyle>
            <a:lvl1pPr algn="r">
              <a:defRPr sz="900">
                <a:solidFill>
                  <a:schemeClr val="accent1"/>
                </a:solidFill>
              </a:defRPr>
            </a:lvl1pPr>
          </a:lstStyle>
          <a:p>
            <a:r>
              <a:rPr lang="en-US"/>
              <a:t>A CISTER Template</a:t>
            </a:r>
            <a:endParaRPr lang="en-US" dirty="0"/>
          </a:p>
        </p:txBody>
      </p:sp>
      <p:sp>
        <p:nvSpPr>
          <p:cNvPr id="7" name="Rectangle 6"/>
          <p:cNvSpPr/>
          <p:nvPr userDrawn="1"/>
        </p:nvSpPr>
        <p:spPr>
          <a:xfrm>
            <a:off x="0" y="0"/>
            <a:ext cx="179512" cy="68580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userDrawn="1"/>
        </p:nvSpPr>
        <p:spPr>
          <a:xfrm>
            <a:off x="8297601" y="6165307"/>
            <a:ext cx="846400" cy="692697"/>
          </a:xfrm>
          <a:prstGeom prst="rect">
            <a:avLst/>
          </a:prstGeom>
          <a:solidFill>
            <a:srgbClr val="009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4"/>
          </p:nvPr>
        </p:nvSpPr>
        <p:spPr>
          <a:xfrm>
            <a:off x="8297602" y="6329092"/>
            <a:ext cx="846401" cy="365125"/>
          </a:xfrm>
          <a:prstGeom prst="rect">
            <a:avLst/>
          </a:prstGeom>
        </p:spPr>
        <p:txBody>
          <a:bodyPr vert="horz" lIns="91440" tIns="45720" rIns="91440" bIns="45720" rtlCol="0" anchor="ctr"/>
          <a:lstStyle>
            <a:lvl1pPr algn="ctr">
              <a:defRPr sz="900" b="0"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fld id="{61BA737E-4C38-4B49-BAFF-3950B3257663}" type="slidenum">
              <a:rPr lang="en-US" smtClean="0"/>
              <a:pPr/>
              <a:t>‹#›</a:t>
            </a:fld>
            <a:endParaRPr lang="en-US"/>
          </a:p>
        </p:txBody>
      </p:sp>
      <p:grpSp>
        <p:nvGrpSpPr>
          <p:cNvPr id="10" name="Group 9"/>
          <p:cNvGrpSpPr/>
          <p:nvPr userDrawn="1"/>
        </p:nvGrpSpPr>
        <p:grpSpPr>
          <a:xfrm>
            <a:off x="323530" y="6414592"/>
            <a:ext cx="3300422" cy="282268"/>
            <a:chOff x="1125538" y="5856186"/>
            <a:chExt cx="10729913" cy="917676"/>
          </a:xfrm>
        </p:grpSpPr>
        <p:sp>
          <p:nvSpPr>
            <p:cNvPr id="11" name="Freeform 230"/>
            <p:cNvSpPr>
              <a:spLocks/>
            </p:cNvSpPr>
            <p:nvPr userDrawn="1"/>
          </p:nvSpPr>
          <p:spPr bwMode="auto">
            <a:xfrm>
              <a:off x="2128838" y="6065838"/>
              <a:ext cx="554038" cy="347663"/>
            </a:xfrm>
            <a:custGeom>
              <a:avLst/>
              <a:gdLst>
                <a:gd name="T0" fmla="*/ 23 w 349"/>
                <a:gd name="T1" fmla="*/ 219 h 219"/>
                <a:gd name="T2" fmla="*/ 23 w 349"/>
                <a:gd name="T3" fmla="*/ 219 h 219"/>
                <a:gd name="T4" fmla="*/ 23 w 349"/>
                <a:gd name="T5" fmla="*/ 219 h 219"/>
                <a:gd name="T6" fmla="*/ 13 w 349"/>
                <a:gd name="T7" fmla="*/ 216 h 219"/>
                <a:gd name="T8" fmla="*/ 7 w 349"/>
                <a:gd name="T9" fmla="*/ 209 h 219"/>
                <a:gd name="T10" fmla="*/ 7 w 349"/>
                <a:gd name="T11" fmla="*/ 209 h 219"/>
                <a:gd name="T12" fmla="*/ 4 w 349"/>
                <a:gd name="T13" fmla="*/ 206 h 219"/>
                <a:gd name="T14" fmla="*/ 0 w 349"/>
                <a:gd name="T15" fmla="*/ 200 h 219"/>
                <a:gd name="T16" fmla="*/ 0 w 349"/>
                <a:gd name="T17" fmla="*/ 200 h 219"/>
                <a:gd name="T18" fmla="*/ 0 w 349"/>
                <a:gd name="T19" fmla="*/ 190 h 219"/>
                <a:gd name="T20" fmla="*/ 4 w 349"/>
                <a:gd name="T21" fmla="*/ 184 h 219"/>
                <a:gd name="T22" fmla="*/ 4 w 349"/>
                <a:gd name="T23" fmla="*/ 184 h 219"/>
                <a:gd name="T24" fmla="*/ 7 w 349"/>
                <a:gd name="T25" fmla="*/ 177 h 219"/>
                <a:gd name="T26" fmla="*/ 13 w 349"/>
                <a:gd name="T27" fmla="*/ 174 h 219"/>
                <a:gd name="T28" fmla="*/ 13 w 349"/>
                <a:gd name="T29" fmla="*/ 174 h 219"/>
                <a:gd name="T30" fmla="*/ 275 w 349"/>
                <a:gd name="T31" fmla="*/ 6 h 219"/>
                <a:gd name="T32" fmla="*/ 294 w 349"/>
                <a:gd name="T33" fmla="*/ 0 h 219"/>
                <a:gd name="T34" fmla="*/ 313 w 349"/>
                <a:gd name="T35" fmla="*/ 0 h 219"/>
                <a:gd name="T36" fmla="*/ 316 w 349"/>
                <a:gd name="T37" fmla="*/ 0 h 219"/>
                <a:gd name="T38" fmla="*/ 320 w 349"/>
                <a:gd name="T39" fmla="*/ 0 h 219"/>
                <a:gd name="T40" fmla="*/ 323 w 349"/>
                <a:gd name="T41" fmla="*/ 0 h 219"/>
                <a:gd name="T42" fmla="*/ 326 w 349"/>
                <a:gd name="T43" fmla="*/ 0 h 219"/>
                <a:gd name="T44" fmla="*/ 326 w 349"/>
                <a:gd name="T45" fmla="*/ 0 h 219"/>
                <a:gd name="T46" fmla="*/ 326 w 349"/>
                <a:gd name="T47" fmla="*/ 0 h 219"/>
                <a:gd name="T48" fmla="*/ 326 w 349"/>
                <a:gd name="T49" fmla="*/ 0 h 219"/>
                <a:gd name="T50" fmla="*/ 336 w 349"/>
                <a:gd name="T51" fmla="*/ 3 h 219"/>
                <a:gd name="T52" fmla="*/ 342 w 349"/>
                <a:gd name="T53" fmla="*/ 9 h 219"/>
                <a:gd name="T54" fmla="*/ 342 w 349"/>
                <a:gd name="T55" fmla="*/ 9 h 219"/>
                <a:gd name="T56" fmla="*/ 346 w 349"/>
                <a:gd name="T57" fmla="*/ 13 h 219"/>
                <a:gd name="T58" fmla="*/ 349 w 349"/>
                <a:gd name="T59" fmla="*/ 19 h 219"/>
                <a:gd name="T60" fmla="*/ 349 w 349"/>
                <a:gd name="T61" fmla="*/ 19 h 219"/>
                <a:gd name="T62" fmla="*/ 349 w 349"/>
                <a:gd name="T63" fmla="*/ 29 h 219"/>
                <a:gd name="T64" fmla="*/ 346 w 349"/>
                <a:gd name="T65" fmla="*/ 35 h 219"/>
                <a:gd name="T66" fmla="*/ 346 w 349"/>
                <a:gd name="T67" fmla="*/ 35 h 219"/>
                <a:gd name="T68" fmla="*/ 342 w 349"/>
                <a:gd name="T69" fmla="*/ 42 h 219"/>
                <a:gd name="T70" fmla="*/ 336 w 349"/>
                <a:gd name="T71" fmla="*/ 45 h 219"/>
                <a:gd name="T72" fmla="*/ 75 w 349"/>
                <a:gd name="T73" fmla="*/ 213 h 219"/>
                <a:gd name="T74" fmla="*/ 55 w 349"/>
                <a:gd name="T75" fmla="*/ 219 h 219"/>
                <a:gd name="T76" fmla="*/ 36 w 349"/>
                <a:gd name="T77" fmla="*/ 219 h 219"/>
                <a:gd name="T78" fmla="*/ 33 w 349"/>
                <a:gd name="T79" fmla="*/ 219 h 219"/>
                <a:gd name="T80" fmla="*/ 29 w 349"/>
                <a:gd name="T81" fmla="*/ 219 h 219"/>
                <a:gd name="T82" fmla="*/ 26 w 349"/>
                <a:gd name="T83" fmla="*/ 219 h 219"/>
                <a:gd name="T84" fmla="*/ 23 w 349"/>
                <a:gd name="T85" fmla="*/ 219 h 219"/>
                <a:gd name="T86" fmla="*/ 23 w 349"/>
                <a:gd name="T87"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49" h="219">
                  <a:moveTo>
                    <a:pt x="23" y="219"/>
                  </a:moveTo>
                  <a:lnTo>
                    <a:pt x="23" y="219"/>
                  </a:lnTo>
                  <a:lnTo>
                    <a:pt x="23" y="219"/>
                  </a:lnTo>
                  <a:lnTo>
                    <a:pt x="13" y="216"/>
                  </a:lnTo>
                  <a:lnTo>
                    <a:pt x="7" y="209"/>
                  </a:lnTo>
                  <a:lnTo>
                    <a:pt x="7" y="209"/>
                  </a:lnTo>
                  <a:lnTo>
                    <a:pt x="4" y="206"/>
                  </a:lnTo>
                  <a:lnTo>
                    <a:pt x="0" y="200"/>
                  </a:lnTo>
                  <a:lnTo>
                    <a:pt x="0" y="200"/>
                  </a:lnTo>
                  <a:lnTo>
                    <a:pt x="0" y="190"/>
                  </a:lnTo>
                  <a:lnTo>
                    <a:pt x="4" y="184"/>
                  </a:lnTo>
                  <a:lnTo>
                    <a:pt x="4" y="184"/>
                  </a:lnTo>
                  <a:lnTo>
                    <a:pt x="7" y="177"/>
                  </a:lnTo>
                  <a:lnTo>
                    <a:pt x="13" y="174"/>
                  </a:lnTo>
                  <a:lnTo>
                    <a:pt x="13" y="174"/>
                  </a:lnTo>
                  <a:lnTo>
                    <a:pt x="275" y="6"/>
                  </a:lnTo>
                  <a:lnTo>
                    <a:pt x="294" y="0"/>
                  </a:lnTo>
                  <a:lnTo>
                    <a:pt x="313" y="0"/>
                  </a:lnTo>
                  <a:lnTo>
                    <a:pt x="316" y="0"/>
                  </a:lnTo>
                  <a:lnTo>
                    <a:pt x="320" y="0"/>
                  </a:lnTo>
                  <a:lnTo>
                    <a:pt x="323" y="0"/>
                  </a:lnTo>
                  <a:lnTo>
                    <a:pt x="326" y="0"/>
                  </a:lnTo>
                  <a:lnTo>
                    <a:pt x="326" y="0"/>
                  </a:lnTo>
                  <a:lnTo>
                    <a:pt x="326" y="0"/>
                  </a:lnTo>
                  <a:lnTo>
                    <a:pt x="326" y="0"/>
                  </a:lnTo>
                  <a:lnTo>
                    <a:pt x="336" y="3"/>
                  </a:lnTo>
                  <a:lnTo>
                    <a:pt x="342" y="9"/>
                  </a:lnTo>
                  <a:lnTo>
                    <a:pt x="342" y="9"/>
                  </a:lnTo>
                  <a:lnTo>
                    <a:pt x="346" y="13"/>
                  </a:lnTo>
                  <a:lnTo>
                    <a:pt x="349" y="19"/>
                  </a:lnTo>
                  <a:lnTo>
                    <a:pt x="349" y="19"/>
                  </a:lnTo>
                  <a:lnTo>
                    <a:pt x="349" y="29"/>
                  </a:lnTo>
                  <a:lnTo>
                    <a:pt x="346" y="35"/>
                  </a:lnTo>
                  <a:lnTo>
                    <a:pt x="346" y="35"/>
                  </a:lnTo>
                  <a:lnTo>
                    <a:pt x="342" y="42"/>
                  </a:lnTo>
                  <a:lnTo>
                    <a:pt x="336" y="45"/>
                  </a:lnTo>
                  <a:lnTo>
                    <a:pt x="75" y="213"/>
                  </a:lnTo>
                  <a:lnTo>
                    <a:pt x="55" y="219"/>
                  </a:lnTo>
                  <a:lnTo>
                    <a:pt x="36" y="219"/>
                  </a:lnTo>
                  <a:lnTo>
                    <a:pt x="33" y="219"/>
                  </a:lnTo>
                  <a:lnTo>
                    <a:pt x="29" y="219"/>
                  </a:lnTo>
                  <a:lnTo>
                    <a:pt x="26" y="219"/>
                  </a:lnTo>
                  <a:lnTo>
                    <a:pt x="23" y="219"/>
                  </a:lnTo>
                  <a:lnTo>
                    <a:pt x="23" y="219"/>
                  </a:lnTo>
                  <a:close/>
                </a:path>
              </a:pathLst>
            </a:custGeom>
            <a:solidFill>
              <a:srgbClr val="009D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2" name="Freeform 231"/>
            <p:cNvSpPr>
              <a:spLocks/>
            </p:cNvSpPr>
            <p:nvPr userDrawn="1"/>
          </p:nvSpPr>
          <p:spPr bwMode="auto">
            <a:xfrm>
              <a:off x="1125538" y="5907088"/>
              <a:ext cx="2073275" cy="854075"/>
            </a:xfrm>
            <a:custGeom>
              <a:avLst/>
              <a:gdLst>
                <a:gd name="T0" fmla="*/ 997 w 1306"/>
                <a:gd name="T1" fmla="*/ 529 h 538"/>
                <a:gd name="T2" fmla="*/ 990 w 1306"/>
                <a:gd name="T3" fmla="*/ 519 h 538"/>
                <a:gd name="T4" fmla="*/ 987 w 1306"/>
                <a:gd name="T5" fmla="*/ 506 h 538"/>
                <a:gd name="T6" fmla="*/ 994 w 1306"/>
                <a:gd name="T7" fmla="*/ 493 h 538"/>
                <a:gd name="T8" fmla="*/ 1026 w 1306"/>
                <a:gd name="T9" fmla="*/ 471 h 538"/>
                <a:gd name="T10" fmla="*/ 1113 w 1306"/>
                <a:gd name="T11" fmla="*/ 406 h 538"/>
                <a:gd name="T12" fmla="*/ 1168 w 1306"/>
                <a:gd name="T13" fmla="*/ 338 h 538"/>
                <a:gd name="T14" fmla="*/ 1190 w 1306"/>
                <a:gd name="T15" fmla="*/ 290 h 538"/>
                <a:gd name="T16" fmla="*/ 1194 w 1306"/>
                <a:gd name="T17" fmla="*/ 245 h 538"/>
                <a:gd name="T18" fmla="*/ 1181 w 1306"/>
                <a:gd name="T19" fmla="*/ 203 h 538"/>
                <a:gd name="T20" fmla="*/ 1148 w 1306"/>
                <a:gd name="T21" fmla="*/ 164 h 538"/>
                <a:gd name="T22" fmla="*/ 1094 w 1306"/>
                <a:gd name="T23" fmla="*/ 129 h 538"/>
                <a:gd name="T24" fmla="*/ 1013 w 1306"/>
                <a:gd name="T25" fmla="*/ 100 h 538"/>
                <a:gd name="T26" fmla="*/ 942 w 1306"/>
                <a:gd name="T27" fmla="*/ 84 h 538"/>
                <a:gd name="T28" fmla="*/ 865 w 1306"/>
                <a:gd name="T29" fmla="*/ 77 h 538"/>
                <a:gd name="T30" fmla="*/ 700 w 1306"/>
                <a:gd name="T31" fmla="*/ 77 h 538"/>
                <a:gd name="T32" fmla="*/ 529 w 1306"/>
                <a:gd name="T33" fmla="*/ 100 h 538"/>
                <a:gd name="T34" fmla="*/ 362 w 1306"/>
                <a:gd name="T35" fmla="*/ 145 h 538"/>
                <a:gd name="T36" fmla="*/ 297 w 1306"/>
                <a:gd name="T37" fmla="*/ 168 h 538"/>
                <a:gd name="T38" fmla="*/ 239 w 1306"/>
                <a:gd name="T39" fmla="*/ 193 h 538"/>
                <a:gd name="T40" fmla="*/ 181 w 1306"/>
                <a:gd name="T41" fmla="*/ 222 h 538"/>
                <a:gd name="T42" fmla="*/ 126 w 1306"/>
                <a:gd name="T43" fmla="*/ 255 h 538"/>
                <a:gd name="T44" fmla="*/ 68 w 1306"/>
                <a:gd name="T45" fmla="*/ 280 h 538"/>
                <a:gd name="T46" fmla="*/ 42 w 1306"/>
                <a:gd name="T47" fmla="*/ 284 h 538"/>
                <a:gd name="T48" fmla="*/ 17 w 1306"/>
                <a:gd name="T49" fmla="*/ 280 h 538"/>
                <a:gd name="T50" fmla="*/ 0 w 1306"/>
                <a:gd name="T51" fmla="*/ 267 h 538"/>
                <a:gd name="T52" fmla="*/ 0 w 1306"/>
                <a:gd name="T53" fmla="*/ 255 h 538"/>
                <a:gd name="T54" fmla="*/ 13 w 1306"/>
                <a:gd name="T55" fmla="*/ 226 h 538"/>
                <a:gd name="T56" fmla="*/ 81 w 1306"/>
                <a:gd name="T57" fmla="*/ 184 h 538"/>
                <a:gd name="T58" fmla="*/ 165 w 1306"/>
                <a:gd name="T59" fmla="*/ 142 h 538"/>
                <a:gd name="T60" fmla="*/ 255 w 1306"/>
                <a:gd name="T61" fmla="*/ 103 h 538"/>
                <a:gd name="T62" fmla="*/ 349 w 1306"/>
                <a:gd name="T63" fmla="*/ 74 h 538"/>
                <a:gd name="T64" fmla="*/ 497 w 1306"/>
                <a:gd name="T65" fmla="*/ 35 h 538"/>
                <a:gd name="T66" fmla="*/ 697 w 1306"/>
                <a:gd name="T67" fmla="*/ 6 h 538"/>
                <a:gd name="T68" fmla="*/ 832 w 1306"/>
                <a:gd name="T69" fmla="*/ 0 h 538"/>
                <a:gd name="T70" fmla="*/ 907 w 1306"/>
                <a:gd name="T71" fmla="*/ 3 h 538"/>
                <a:gd name="T72" fmla="*/ 978 w 1306"/>
                <a:gd name="T73" fmla="*/ 13 h 538"/>
                <a:gd name="T74" fmla="*/ 1042 w 1306"/>
                <a:gd name="T75" fmla="*/ 22 h 538"/>
                <a:gd name="T76" fmla="*/ 1074 w 1306"/>
                <a:gd name="T77" fmla="*/ 32 h 538"/>
                <a:gd name="T78" fmla="*/ 1074 w 1306"/>
                <a:gd name="T79" fmla="*/ 32 h 538"/>
                <a:gd name="T80" fmla="*/ 1171 w 1306"/>
                <a:gd name="T81" fmla="*/ 68 h 538"/>
                <a:gd name="T82" fmla="*/ 1242 w 1306"/>
                <a:gd name="T83" fmla="*/ 113 h 538"/>
                <a:gd name="T84" fmla="*/ 1287 w 1306"/>
                <a:gd name="T85" fmla="*/ 168 h 538"/>
                <a:gd name="T86" fmla="*/ 1303 w 1306"/>
                <a:gd name="T87" fmla="*/ 226 h 538"/>
                <a:gd name="T88" fmla="*/ 1300 w 1306"/>
                <a:gd name="T89" fmla="*/ 287 h 538"/>
                <a:gd name="T90" fmla="*/ 1271 w 1306"/>
                <a:gd name="T91" fmla="*/ 351 h 538"/>
                <a:gd name="T92" fmla="*/ 1242 w 1306"/>
                <a:gd name="T93" fmla="*/ 393 h 538"/>
                <a:gd name="T94" fmla="*/ 1203 w 1306"/>
                <a:gd name="T95" fmla="*/ 432 h 538"/>
                <a:gd name="T96" fmla="*/ 1100 w 1306"/>
                <a:gd name="T97" fmla="*/ 513 h 538"/>
                <a:gd name="T98" fmla="*/ 1074 w 1306"/>
                <a:gd name="T99" fmla="*/ 525 h 538"/>
                <a:gd name="T100" fmla="*/ 1042 w 1306"/>
                <a:gd name="T101" fmla="*/ 538 h 538"/>
                <a:gd name="T102" fmla="*/ 1019 w 1306"/>
                <a:gd name="T103" fmla="*/ 53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06" h="538">
                  <a:moveTo>
                    <a:pt x="1007" y="535"/>
                  </a:moveTo>
                  <a:lnTo>
                    <a:pt x="997" y="529"/>
                  </a:lnTo>
                  <a:lnTo>
                    <a:pt x="994" y="525"/>
                  </a:lnTo>
                  <a:lnTo>
                    <a:pt x="990" y="519"/>
                  </a:lnTo>
                  <a:lnTo>
                    <a:pt x="987" y="513"/>
                  </a:lnTo>
                  <a:lnTo>
                    <a:pt x="987" y="506"/>
                  </a:lnTo>
                  <a:lnTo>
                    <a:pt x="990" y="500"/>
                  </a:lnTo>
                  <a:lnTo>
                    <a:pt x="994" y="493"/>
                  </a:lnTo>
                  <a:lnTo>
                    <a:pt x="1000" y="487"/>
                  </a:lnTo>
                  <a:lnTo>
                    <a:pt x="1026" y="471"/>
                  </a:lnTo>
                  <a:lnTo>
                    <a:pt x="1074" y="438"/>
                  </a:lnTo>
                  <a:lnTo>
                    <a:pt x="1113" y="406"/>
                  </a:lnTo>
                  <a:lnTo>
                    <a:pt x="1145" y="371"/>
                  </a:lnTo>
                  <a:lnTo>
                    <a:pt x="1168" y="338"/>
                  </a:lnTo>
                  <a:lnTo>
                    <a:pt x="1181" y="316"/>
                  </a:lnTo>
                  <a:lnTo>
                    <a:pt x="1190" y="290"/>
                  </a:lnTo>
                  <a:lnTo>
                    <a:pt x="1194" y="267"/>
                  </a:lnTo>
                  <a:lnTo>
                    <a:pt x="1194" y="245"/>
                  </a:lnTo>
                  <a:lnTo>
                    <a:pt x="1190" y="222"/>
                  </a:lnTo>
                  <a:lnTo>
                    <a:pt x="1181" y="203"/>
                  </a:lnTo>
                  <a:lnTo>
                    <a:pt x="1168" y="184"/>
                  </a:lnTo>
                  <a:lnTo>
                    <a:pt x="1148" y="164"/>
                  </a:lnTo>
                  <a:lnTo>
                    <a:pt x="1123" y="145"/>
                  </a:lnTo>
                  <a:lnTo>
                    <a:pt x="1094" y="129"/>
                  </a:lnTo>
                  <a:lnTo>
                    <a:pt x="1055" y="113"/>
                  </a:lnTo>
                  <a:lnTo>
                    <a:pt x="1013" y="100"/>
                  </a:lnTo>
                  <a:lnTo>
                    <a:pt x="978" y="90"/>
                  </a:lnTo>
                  <a:lnTo>
                    <a:pt x="942" y="84"/>
                  </a:lnTo>
                  <a:lnTo>
                    <a:pt x="903" y="80"/>
                  </a:lnTo>
                  <a:lnTo>
                    <a:pt x="865" y="77"/>
                  </a:lnTo>
                  <a:lnTo>
                    <a:pt x="784" y="74"/>
                  </a:lnTo>
                  <a:lnTo>
                    <a:pt x="700" y="77"/>
                  </a:lnTo>
                  <a:lnTo>
                    <a:pt x="616" y="87"/>
                  </a:lnTo>
                  <a:lnTo>
                    <a:pt x="529" y="100"/>
                  </a:lnTo>
                  <a:lnTo>
                    <a:pt x="445" y="119"/>
                  </a:lnTo>
                  <a:lnTo>
                    <a:pt x="362" y="145"/>
                  </a:lnTo>
                  <a:lnTo>
                    <a:pt x="329" y="155"/>
                  </a:lnTo>
                  <a:lnTo>
                    <a:pt x="297" y="168"/>
                  </a:lnTo>
                  <a:lnTo>
                    <a:pt x="268" y="180"/>
                  </a:lnTo>
                  <a:lnTo>
                    <a:pt x="239" y="193"/>
                  </a:lnTo>
                  <a:lnTo>
                    <a:pt x="210" y="206"/>
                  </a:lnTo>
                  <a:lnTo>
                    <a:pt x="181" y="222"/>
                  </a:lnTo>
                  <a:lnTo>
                    <a:pt x="152" y="238"/>
                  </a:lnTo>
                  <a:lnTo>
                    <a:pt x="126" y="255"/>
                  </a:lnTo>
                  <a:lnTo>
                    <a:pt x="97" y="267"/>
                  </a:lnTo>
                  <a:lnTo>
                    <a:pt x="68" y="280"/>
                  </a:lnTo>
                  <a:lnTo>
                    <a:pt x="55" y="284"/>
                  </a:lnTo>
                  <a:lnTo>
                    <a:pt x="42" y="284"/>
                  </a:lnTo>
                  <a:lnTo>
                    <a:pt x="26" y="284"/>
                  </a:lnTo>
                  <a:lnTo>
                    <a:pt x="17" y="280"/>
                  </a:lnTo>
                  <a:lnTo>
                    <a:pt x="7" y="274"/>
                  </a:lnTo>
                  <a:lnTo>
                    <a:pt x="0" y="267"/>
                  </a:lnTo>
                  <a:lnTo>
                    <a:pt x="0" y="261"/>
                  </a:lnTo>
                  <a:lnTo>
                    <a:pt x="0" y="255"/>
                  </a:lnTo>
                  <a:lnTo>
                    <a:pt x="4" y="238"/>
                  </a:lnTo>
                  <a:lnTo>
                    <a:pt x="13" y="226"/>
                  </a:lnTo>
                  <a:lnTo>
                    <a:pt x="42" y="206"/>
                  </a:lnTo>
                  <a:lnTo>
                    <a:pt x="81" y="184"/>
                  </a:lnTo>
                  <a:lnTo>
                    <a:pt x="123" y="161"/>
                  </a:lnTo>
                  <a:lnTo>
                    <a:pt x="165" y="142"/>
                  </a:lnTo>
                  <a:lnTo>
                    <a:pt x="210" y="122"/>
                  </a:lnTo>
                  <a:lnTo>
                    <a:pt x="255" y="103"/>
                  </a:lnTo>
                  <a:lnTo>
                    <a:pt x="300" y="87"/>
                  </a:lnTo>
                  <a:lnTo>
                    <a:pt x="349" y="74"/>
                  </a:lnTo>
                  <a:lnTo>
                    <a:pt x="397" y="58"/>
                  </a:lnTo>
                  <a:lnTo>
                    <a:pt x="497" y="35"/>
                  </a:lnTo>
                  <a:lnTo>
                    <a:pt x="597" y="16"/>
                  </a:lnTo>
                  <a:lnTo>
                    <a:pt x="697" y="6"/>
                  </a:lnTo>
                  <a:lnTo>
                    <a:pt x="797" y="0"/>
                  </a:lnTo>
                  <a:lnTo>
                    <a:pt x="832" y="0"/>
                  </a:lnTo>
                  <a:lnTo>
                    <a:pt x="871" y="3"/>
                  </a:lnTo>
                  <a:lnTo>
                    <a:pt x="907" y="3"/>
                  </a:lnTo>
                  <a:lnTo>
                    <a:pt x="942" y="6"/>
                  </a:lnTo>
                  <a:lnTo>
                    <a:pt x="978" y="13"/>
                  </a:lnTo>
                  <a:lnTo>
                    <a:pt x="1010" y="16"/>
                  </a:lnTo>
                  <a:lnTo>
                    <a:pt x="1042" y="22"/>
                  </a:lnTo>
                  <a:lnTo>
                    <a:pt x="1074" y="32"/>
                  </a:lnTo>
                  <a:lnTo>
                    <a:pt x="1074" y="32"/>
                  </a:lnTo>
                  <a:lnTo>
                    <a:pt x="1074" y="32"/>
                  </a:lnTo>
                  <a:lnTo>
                    <a:pt x="1074" y="32"/>
                  </a:lnTo>
                  <a:lnTo>
                    <a:pt x="1126" y="48"/>
                  </a:lnTo>
                  <a:lnTo>
                    <a:pt x="1171" y="68"/>
                  </a:lnTo>
                  <a:lnTo>
                    <a:pt x="1210" y="90"/>
                  </a:lnTo>
                  <a:lnTo>
                    <a:pt x="1242" y="113"/>
                  </a:lnTo>
                  <a:lnTo>
                    <a:pt x="1268" y="138"/>
                  </a:lnTo>
                  <a:lnTo>
                    <a:pt x="1287" y="168"/>
                  </a:lnTo>
                  <a:lnTo>
                    <a:pt x="1297" y="193"/>
                  </a:lnTo>
                  <a:lnTo>
                    <a:pt x="1303" y="226"/>
                  </a:lnTo>
                  <a:lnTo>
                    <a:pt x="1306" y="255"/>
                  </a:lnTo>
                  <a:lnTo>
                    <a:pt x="1300" y="287"/>
                  </a:lnTo>
                  <a:lnTo>
                    <a:pt x="1287" y="319"/>
                  </a:lnTo>
                  <a:lnTo>
                    <a:pt x="1271" y="351"/>
                  </a:lnTo>
                  <a:lnTo>
                    <a:pt x="1258" y="374"/>
                  </a:lnTo>
                  <a:lnTo>
                    <a:pt x="1242" y="393"/>
                  </a:lnTo>
                  <a:lnTo>
                    <a:pt x="1223" y="413"/>
                  </a:lnTo>
                  <a:lnTo>
                    <a:pt x="1203" y="432"/>
                  </a:lnTo>
                  <a:lnTo>
                    <a:pt x="1155" y="474"/>
                  </a:lnTo>
                  <a:lnTo>
                    <a:pt x="1100" y="513"/>
                  </a:lnTo>
                  <a:lnTo>
                    <a:pt x="1094" y="516"/>
                  </a:lnTo>
                  <a:lnTo>
                    <a:pt x="1074" y="525"/>
                  </a:lnTo>
                  <a:lnTo>
                    <a:pt x="1052" y="535"/>
                  </a:lnTo>
                  <a:lnTo>
                    <a:pt x="1042" y="538"/>
                  </a:lnTo>
                  <a:lnTo>
                    <a:pt x="1029" y="538"/>
                  </a:lnTo>
                  <a:lnTo>
                    <a:pt x="1019" y="538"/>
                  </a:lnTo>
                  <a:lnTo>
                    <a:pt x="1007" y="535"/>
                  </a:lnTo>
                  <a:close/>
                </a:path>
              </a:pathLst>
            </a:custGeom>
            <a:solidFill>
              <a:srgbClr val="009D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3" name="Freeform 232"/>
            <p:cNvSpPr>
              <a:spLocks/>
            </p:cNvSpPr>
            <p:nvPr userDrawn="1"/>
          </p:nvSpPr>
          <p:spPr bwMode="auto">
            <a:xfrm>
              <a:off x="1817688" y="6408738"/>
              <a:ext cx="368300" cy="200025"/>
            </a:xfrm>
            <a:custGeom>
              <a:avLst/>
              <a:gdLst>
                <a:gd name="T0" fmla="*/ 190 w 232"/>
                <a:gd name="T1" fmla="*/ 6 h 126"/>
                <a:gd name="T2" fmla="*/ 206 w 232"/>
                <a:gd name="T3" fmla="*/ 9 h 126"/>
                <a:gd name="T4" fmla="*/ 219 w 232"/>
                <a:gd name="T5" fmla="*/ 19 h 126"/>
                <a:gd name="T6" fmla="*/ 229 w 232"/>
                <a:gd name="T7" fmla="*/ 32 h 126"/>
                <a:gd name="T8" fmla="*/ 232 w 232"/>
                <a:gd name="T9" fmla="*/ 42 h 126"/>
                <a:gd name="T10" fmla="*/ 232 w 232"/>
                <a:gd name="T11" fmla="*/ 58 h 126"/>
                <a:gd name="T12" fmla="*/ 225 w 232"/>
                <a:gd name="T13" fmla="*/ 71 h 126"/>
                <a:gd name="T14" fmla="*/ 216 w 232"/>
                <a:gd name="T15" fmla="*/ 84 h 126"/>
                <a:gd name="T16" fmla="*/ 200 w 232"/>
                <a:gd name="T17" fmla="*/ 97 h 126"/>
                <a:gd name="T18" fmla="*/ 200 w 232"/>
                <a:gd name="T19" fmla="*/ 97 h 126"/>
                <a:gd name="T20" fmla="*/ 200 w 232"/>
                <a:gd name="T21" fmla="*/ 97 h 126"/>
                <a:gd name="T22" fmla="*/ 196 w 232"/>
                <a:gd name="T23" fmla="*/ 97 h 126"/>
                <a:gd name="T24" fmla="*/ 190 w 232"/>
                <a:gd name="T25" fmla="*/ 103 h 126"/>
                <a:gd name="T26" fmla="*/ 177 w 232"/>
                <a:gd name="T27" fmla="*/ 106 h 126"/>
                <a:gd name="T28" fmla="*/ 167 w 232"/>
                <a:gd name="T29" fmla="*/ 113 h 126"/>
                <a:gd name="T30" fmla="*/ 158 w 232"/>
                <a:gd name="T31" fmla="*/ 116 h 126"/>
                <a:gd name="T32" fmla="*/ 129 w 232"/>
                <a:gd name="T33" fmla="*/ 122 h 126"/>
                <a:gd name="T34" fmla="*/ 97 w 232"/>
                <a:gd name="T35" fmla="*/ 126 h 126"/>
                <a:gd name="T36" fmla="*/ 71 w 232"/>
                <a:gd name="T37" fmla="*/ 126 h 126"/>
                <a:gd name="T38" fmla="*/ 42 w 232"/>
                <a:gd name="T39" fmla="*/ 122 h 126"/>
                <a:gd name="T40" fmla="*/ 26 w 232"/>
                <a:gd name="T41" fmla="*/ 116 h 126"/>
                <a:gd name="T42" fmla="*/ 13 w 232"/>
                <a:gd name="T43" fmla="*/ 109 h 126"/>
                <a:gd name="T44" fmla="*/ 6 w 232"/>
                <a:gd name="T45" fmla="*/ 97 h 126"/>
                <a:gd name="T46" fmla="*/ 0 w 232"/>
                <a:gd name="T47" fmla="*/ 84 h 126"/>
                <a:gd name="T48" fmla="*/ 3 w 232"/>
                <a:gd name="T49" fmla="*/ 71 h 126"/>
                <a:gd name="T50" fmla="*/ 6 w 232"/>
                <a:gd name="T51" fmla="*/ 58 h 126"/>
                <a:gd name="T52" fmla="*/ 19 w 232"/>
                <a:gd name="T53" fmla="*/ 45 h 126"/>
                <a:gd name="T54" fmla="*/ 35 w 232"/>
                <a:gd name="T55" fmla="*/ 32 h 126"/>
                <a:gd name="T56" fmla="*/ 35 w 232"/>
                <a:gd name="T57" fmla="*/ 32 h 126"/>
                <a:gd name="T58" fmla="*/ 35 w 232"/>
                <a:gd name="T59" fmla="*/ 32 h 126"/>
                <a:gd name="T60" fmla="*/ 35 w 232"/>
                <a:gd name="T61" fmla="*/ 32 h 126"/>
                <a:gd name="T62" fmla="*/ 45 w 232"/>
                <a:gd name="T63" fmla="*/ 26 h 126"/>
                <a:gd name="T64" fmla="*/ 55 w 232"/>
                <a:gd name="T65" fmla="*/ 22 h 126"/>
                <a:gd name="T66" fmla="*/ 67 w 232"/>
                <a:gd name="T67" fmla="*/ 16 h 126"/>
                <a:gd name="T68" fmla="*/ 77 w 232"/>
                <a:gd name="T69" fmla="*/ 13 h 126"/>
                <a:gd name="T70" fmla="*/ 106 w 232"/>
                <a:gd name="T71" fmla="*/ 6 h 126"/>
                <a:gd name="T72" fmla="*/ 135 w 232"/>
                <a:gd name="T73" fmla="*/ 0 h 126"/>
                <a:gd name="T74" fmla="*/ 164 w 232"/>
                <a:gd name="T75" fmla="*/ 0 h 126"/>
                <a:gd name="T76" fmla="*/ 190 w 232"/>
                <a:gd name="T77"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2" h="126">
                  <a:moveTo>
                    <a:pt x="190" y="6"/>
                  </a:moveTo>
                  <a:lnTo>
                    <a:pt x="206" y="9"/>
                  </a:lnTo>
                  <a:lnTo>
                    <a:pt x="219" y="19"/>
                  </a:lnTo>
                  <a:lnTo>
                    <a:pt x="229" y="32"/>
                  </a:lnTo>
                  <a:lnTo>
                    <a:pt x="232" y="42"/>
                  </a:lnTo>
                  <a:lnTo>
                    <a:pt x="232" y="58"/>
                  </a:lnTo>
                  <a:lnTo>
                    <a:pt x="225" y="71"/>
                  </a:lnTo>
                  <a:lnTo>
                    <a:pt x="216" y="84"/>
                  </a:lnTo>
                  <a:lnTo>
                    <a:pt x="200" y="97"/>
                  </a:lnTo>
                  <a:lnTo>
                    <a:pt x="200" y="97"/>
                  </a:lnTo>
                  <a:lnTo>
                    <a:pt x="200" y="97"/>
                  </a:lnTo>
                  <a:lnTo>
                    <a:pt x="196" y="97"/>
                  </a:lnTo>
                  <a:lnTo>
                    <a:pt x="190" y="103"/>
                  </a:lnTo>
                  <a:lnTo>
                    <a:pt x="177" y="106"/>
                  </a:lnTo>
                  <a:lnTo>
                    <a:pt x="167" y="113"/>
                  </a:lnTo>
                  <a:lnTo>
                    <a:pt x="158" y="116"/>
                  </a:lnTo>
                  <a:lnTo>
                    <a:pt x="129" y="122"/>
                  </a:lnTo>
                  <a:lnTo>
                    <a:pt x="97" y="126"/>
                  </a:lnTo>
                  <a:lnTo>
                    <a:pt x="71" y="126"/>
                  </a:lnTo>
                  <a:lnTo>
                    <a:pt x="42" y="122"/>
                  </a:lnTo>
                  <a:lnTo>
                    <a:pt x="26" y="116"/>
                  </a:lnTo>
                  <a:lnTo>
                    <a:pt x="13" y="109"/>
                  </a:lnTo>
                  <a:lnTo>
                    <a:pt x="6" y="97"/>
                  </a:lnTo>
                  <a:lnTo>
                    <a:pt x="0" y="84"/>
                  </a:lnTo>
                  <a:lnTo>
                    <a:pt x="3" y="71"/>
                  </a:lnTo>
                  <a:lnTo>
                    <a:pt x="6" y="58"/>
                  </a:lnTo>
                  <a:lnTo>
                    <a:pt x="19" y="45"/>
                  </a:lnTo>
                  <a:lnTo>
                    <a:pt x="35" y="32"/>
                  </a:lnTo>
                  <a:lnTo>
                    <a:pt x="35" y="32"/>
                  </a:lnTo>
                  <a:lnTo>
                    <a:pt x="35" y="32"/>
                  </a:lnTo>
                  <a:lnTo>
                    <a:pt x="35" y="32"/>
                  </a:lnTo>
                  <a:lnTo>
                    <a:pt x="45" y="26"/>
                  </a:lnTo>
                  <a:lnTo>
                    <a:pt x="55" y="22"/>
                  </a:lnTo>
                  <a:lnTo>
                    <a:pt x="67" y="16"/>
                  </a:lnTo>
                  <a:lnTo>
                    <a:pt x="77" y="13"/>
                  </a:lnTo>
                  <a:lnTo>
                    <a:pt x="106" y="6"/>
                  </a:lnTo>
                  <a:lnTo>
                    <a:pt x="135" y="0"/>
                  </a:lnTo>
                  <a:lnTo>
                    <a:pt x="164" y="0"/>
                  </a:lnTo>
                  <a:lnTo>
                    <a:pt x="190" y="6"/>
                  </a:lnTo>
                  <a:close/>
                </a:path>
              </a:pathLst>
            </a:custGeom>
            <a:solidFill>
              <a:srgbClr val="009D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4" name="Freeform 233"/>
            <p:cNvSpPr>
              <a:spLocks/>
            </p:cNvSpPr>
            <p:nvPr userDrawn="1"/>
          </p:nvSpPr>
          <p:spPr bwMode="auto">
            <a:xfrm>
              <a:off x="2211388" y="6408738"/>
              <a:ext cx="584200" cy="117475"/>
            </a:xfrm>
            <a:custGeom>
              <a:avLst/>
              <a:gdLst>
                <a:gd name="T0" fmla="*/ 0 w 368"/>
                <a:gd name="T1" fmla="*/ 51 h 74"/>
                <a:gd name="T2" fmla="*/ 0 w 368"/>
                <a:gd name="T3" fmla="*/ 45 h 74"/>
                <a:gd name="T4" fmla="*/ 3 w 368"/>
                <a:gd name="T5" fmla="*/ 39 h 74"/>
                <a:gd name="T6" fmla="*/ 3 w 368"/>
                <a:gd name="T7" fmla="*/ 39 h 74"/>
                <a:gd name="T8" fmla="*/ 7 w 368"/>
                <a:gd name="T9" fmla="*/ 32 h 74"/>
                <a:gd name="T10" fmla="*/ 13 w 368"/>
                <a:gd name="T11" fmla="*/ 26 h 74"/>
                <a:gd name="T12" fmla="*/ 23 w 368"/>
                <a:gd name="T13" fmla="*/ 19 h 74"/>
                <a:gd name="T14" fmla="*/ 29 w 368"/>
                <a:gd name="T15" fmla="*/ 16 h 74"/>
                <a:gd name="T16" fmla="*/ 32 w 368"/>
                <a:gd name="T17" fmla="*/ 16 h 74"/>
                <a:gd name="T18" fmla="*/ 36 w 368"/>
                <a:gd name="T19" fmla="*/ 16 h 74"/>
                <a:gd name="T20" fmla="*/ 42 w 368"/>
                <a:gd name="T21" fmla="*/ 13 h 74"/>
                <a:gd name="T22" fmla="*/ 45 w 368"/>
                <a:gd name="T23" fmla="*/ 13 h 74"/>
                <a:gd name="T24" fmla="*/ 45 w 368"/>
                <a:gd name="T25" fmla="*/ 13 h 74"/>
                <a:gd name="T26" fmla="*/ 45 w 368"/>
                <a:gd name="T27" fmla="*/ 13 h 74"/>
                <a:gd name="T28" fmla="*/ 45 w 368"/>
                <a:gd name="T29" fmla="*/ 13 h 74"/>
                <a:gd name="T30" fmla="*/ 335 w 368"/>
                <a:gd name="T31" fmla="*/ 0 h 74"/>
                <a:gd name="T32" fmla="*/ 345 w 368"/>
                <a:gd name="T33" fmla="*/ 0 h 74"/>
                <a:gd name="T34" fmla="*/ 355 w 368"/>
                <a:gd name="T35" fmla="*/ 3 h 74"/>
                <a:gd name="T36" fmla="*/ 355 w 368"/>
                <a:gd name="T37" fmla="*/ 3 h 74"/>
                <a:gd name="T38" fmla="*/ 361 w 368"/>
                <a:gd name="T39" fmla="*/ 6 h 74"/>
                <a:gd name="T40" fmla="*/ 364 w 368"/>
                <a:gd name="T41" fmla="*/ 9 h 74"/>
                <a:gd name="T42" fmla="*/ 368 w 368"/>
                <a:gd name="T43" fmla="*/ 16 h 74"/>
                <a:gd name="T44" fmla="*/ 368 w 368"/>
                <a:gd name="T45" fmla="*/ 22 h 74"/>
                <a:gd name="T46" fmla="*/ 368 w 368"/>
                <a:gd name="T47" fmla="*/ 22 h 74"/>
                <a:gd name="T48" fmla="*/ 368 w 368"/>
                <a:gd name="T49" fmla="*/ 29 h 74"/>
                <a:gd name="T50" fmla="*/ 368 w 368"/>
                <a:gd name="T51" fmla="*/ 35 h 74"/>
                <a:gd name="T52" fmla="*/ 361 w 368"/>
                <a:gd name="T53" fmla="*/ 42 h 74"/>
                <a:gd name="T54" fmla="*/ 355 w 368"/>
                <a:gd name="T55" fmla="*/ 48 h 74"/>
                <a:gd name="T56" fmla="*/ 348 w 368"/>
                <a:gd name="T57" fmla="*/ 51 h 74"/>
                <a:gd name="T58" fmla="*/ 339 w 368"/>
                <a:gd name="T59" fmla="*/ 55 h 74"/>
                <a:gd name="T60" fmla="*/ 335 w 368"/>
                <a:gd name="T61" fmla="*/ 58 h 74"/>
                <a:gd name="T62" fmla="*/ 332 w 368"/>
                <a:gd name="T63" fmla="*/ 58 h 74"/>
                <a:gd name="T64" fmla="*/ 329 w 368"/>
                <a:gd name="T65" fmla="*/ 58 h 74"/>
                <a:gd name="T66" fmla="*/ 323 w 368"/>
                <a:gd name="T67" fmla="*/ 58 h 74"/>
                <a:gd name="T68" fmla="*/ 323 w 368"/>
                <a:gd name="T69" fmla="*/ 58 h 74"/>
                <a:gd name="T70" fmla="*/ 323 w 368"/>
                <a:gd name="T71" fmla="*/ 58 h 74"/>
                <a:gd name="T72" fmla="*/ 323 w 368"/>
                <a:gd name="T73" fmla="*/ 58 h 74"/>
                <a:gd name="T74" fmla="*/ 32 w 368"/>
                <a:gd name="T75" fmla="*/ 74 h 74"/>
                <a:gd name="T76" fmla="*/ 23 w 368"/>
                <a:gd name="T77" fmla="*/ 74 h 74"/>
                <a:gd name="T78" fmla="*/ 13 w 368"/>
                <a:gd name="T79" fmla="*/ 71 h 74"/>
                <a:gd name="T80" fmla="*/ 7 w 368"/>
                <a:gd name="T81" fmla="*/ 68 h 74"/>
                <a:gd name="T82" fmla="*/ 3 w 368"/>
                <a:gd name="T83" fmla="*/ 61 h 74"/>
                <a:gd name="T84" fmla="*/ 0 w 368"/>
                <a:gd name="T85" fmla="*/ 58 h 74"/>
                <a:gd name="T86" fmla="*/ 0 w 368"/>
                <a:gd name="T87" fmla="*/ 51 h 74"/>
                <a:gd name="T88" fmla="*/ 0 w 368"/>
                <a:gd name="T89" fmla="*/ 5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8" h="74">
                  <a:moveTo>
                    <a:pt x="0" y="51"/>
                  </a:moveTo>
                  <a:lnTo>
                    <a:pt x="0" y="45"/>
                  </a:lnTo>
                  <a:lnTo>
                    <a:pt x="3" y="39"/>
                  </a:lnTo>
                  <a:lnTo>
                    <a:pt x="3" y="39"/>
                  </a:lnTo>
                  <a:lnTo>
                    <a:pt x="7" y="32"/>
                  </a:lnTo>
                  <a:lnTo>
                    <a:pt x="13" y="26"/>
                  </a:lnTo>
                  <a:lnTo>
                    <a:pt x="23" y="19"/>
                  </a:lnTo>
                  <a:lnTo>
                    <a:pt x="29" y="16"/>
                  </a:lnTo>
                  <a:lnTo>
                    <a:pt x="32" y="16"/>
                  </a:lnTo>
                  <a:lnTo>
                    <a:pt x="36" y="16"/>
                  </a:lnTo>
                  <a:lnTo>
                    <a:pt x="42" y="13"/>
                  </a:lnTo>
                  <a:lnTo>
                    <a:pt x="45" y="13"/>
                  </a:lnTo>
                  <a:lnTo>
                    <a:pt x="45" y="13"/>
                  </a:lnTo>
                  <a:lnTo>
                    <a:pt x="45" y="13"/>
                  </a:lnTo>
                  <a:lnTo>
                    <a:pt x="45" y="13"/>
                  </a:lnTo>
                  <a:lnTo>
                    <a:pt x="335" y="0"/>
                  </a:lnTo>
                  <a:lnTo>
                    <a:pt x="345" y="0"/>
                  </a:lnTo>
                  <a:lnTo>
                    <a:pt x="355" y="3"/>
                  </a:lnTo>
                  <a:lnTo>
                    <a:pt x="355" y="3"/>
                  </a:lnTo>
                  <a:lnTo>
                    <a:pt x="361" y="6"/>
                  </a:lnTo>
                  <a:lnTo>
                    <a:pt x="364" y="9"/>
                  </a:lnTo>
                  <a:lnTo>
                    <a:pt x="368" y="16"/>
                  </a:lnTo>
                  <a:lnTo>
                    <a:pt x="368" y="22"/>
                  </a:lnTo>
                  <a:lnTo>
                    <a:pt x="368" y="22"/>
                  </a:lnTo>
                  <a:lnTo>
                    <a:pt x="368" y="29"/>
                  </a:lnTo>
                  <a:lnTo>
                    <a:pt x="368" y="35"/>
                  </a:lnTo>
                  <a:lnTo>
                    <a:pt x="361" y="42"/>
                  </a:lnTo>
                  <a:lnTo>
                    <a:pt x="355" y="48"/>
                  </a:lnTo>
                  <a:lnTo>
                    <a:pt x="348" y="51"/>
                  </a:lnTo>
                  <a:lnTo>
                    <a:pt x="339" y="55"/>
                  </a:lnTo>
                  <a:lnTo>
                    <a:pt x="335" y="58"/>
                  </a:lnTo>
                  <a:lnTo>
                    <a:pt x="332" y="58"/>
                  </a:lnTo>
                  <a:lnTo>
                    <a:pt x="329" y="58"/>
                  </a:lnTo>
                  <a:lnTo>
                    <a:pt x="323" y="58"/>
                  </a:lnTo>
                  <a:lnTo>
                    <a:pt x="323" y="58"/>
                  </a:lnTo>
                  <a:lnTo>
                    <a:pt x="323" y="58"/>
                  </a:lnTo>
                  <a:lnTo>
                    <a:pt x="323" y="58"/>
                  </a:lnTo>
                  <a:lnTo>
                    <a:pt x="32" y="74"/>
                  </a:lnTo>
                  <a:lnTo>
                    <a:pt x="23" y="74"/>
                  </a:lnTo>
                  <a:lnTo>
                    <a:pt x="13" y="71"/>
                  </a:lnTo>
                  <a:lnTo>
                    <a:pt x="7" y="68"/>
                  </a:lnTo>
                  <a:lnTo>
                    <a:pt x="3" y="61"/>
                  </a:lnTo>
                  <a:lnTo>
                    <a:pt x="0" y="58"/>
                  </a:lnTo>
                  <a:lnTo>
                    <a:pt x="0" y="51"/>
                  </a:lnTo>
                  <a:lnTo>
                    <a:pt x="0" y="51"/>
                  </a:lnTo>
                  <a:close/>
                </a:path>
              </a:pathLst>
            </a:custGeom>
            <a:solidFill>
              <a:srgbClr val="F587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pic>
          <p:nvPicPr>
            <p:cNvPr id="15" name="Picture 2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520105" y="5856186"/>
              <a:ext cx="8335346" cy="917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048244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spcBef>
          <a:spcPct val="0"/>
        </a:spcBef>
        <a:buNone/>
        <a:defRPr sz="3300" b="1" kern="1200" cap="none" spc="0">
          <a:ln w="127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eam.inria.fr/alf/software/heptan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a:t>Cache-Persistence-Aware WCRT Analysis for FPPS</a:t>
            </a:r>
          </a:p>
        </p:txBody>
      </p:sp>
      <p:sp>
        <p:nvSpPr>
          <p:cNvPr id="3" name="Subtitle 2"/>
          <p:cNvSpPr>
            <a:spLocks noGrp="1"/>
          </p:cNvSpPr>
          <p:nvPr>
            <p:ph type="subTitle" idx="1"/>
          </p:nvPr>
        </p:nvSpPr>
        <p:spPr>
          <a:xfrm>
            <a:off x="353960" y="3771902"/>
            <a:ext cx="8461887" cy="779821"/>
          </a:xfrm>
        </p:spPr>
        <p:txBody>
          <a:bodyPr>
            <a:normAutofit fontScale="92500" lnSpcReduction="20000"/>
          </a:bodyPr>
          <a:lstStyle/>
          <a:p>
            <a:r>
              <a:rPr lang="pt-PT" sz="2800" b="1" u="sng" dirty="0">
                <a:solidFill>
                  <a:schemeClr val="tx1"/>
                </a:solidFill>
              </a:rPr>
              <a:t>Syed Aftab Rashid</a:t>
            </a:r>
            <a:r>
              <a:rPr lang="pt-PT" sz="2800" dirty="0">
                <a:solidFill>
                  <a:schemeClr val="tx1"/>
                </a:solidFill>
              </a:rPr>
              <a:t>, Geoffrey Nelissen, Damien Hardy, Benny Akesson, Isabelle Puaut, Eduardo Tovar</a:t>
            </a:r>
          </a:p>
          <a:p>
            <a:endParaRPr lang="en-US" dirty="0"/>
          </a:p>
        </p:txBody>
      </p:sp>
    </p:spTree>
    <p:extLst>
      <p:ext uri="{BB962C8B-B14F-4D97-AF65-F5344CB8AC3E}">
        <p14:creationId xmlns:p14="http://schemas.microsoft.com/office/powerpoint/2010/main" val="3644257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90613"/>
          </a:xfrm>
        </p:spPr>
        <p:txBody>
          <a:bodyPr>
            <a:normAutofit fontScale="90000"/>
          </a:bodyPr>
          <a:lstStyle/>
          <a:p>
            <a:pPr algn="l"/>
            <a:r>
              <a:rPr lang="en-US" sz="4050" dirty="0">
                <a:ln w="12700">
                  <a:solidFill>
                    <a:srgbClr val="0C0C0C"/>
                  </a:solidFill>
                  <a:prstDash val="solid"/>
                </a:ln>
                <a:solidFill>
                  <a:srgbClr val="FFFFFF">
                    <a:tint val="85000"/>
                    <a:satMod val="155000"/>
                  </a:srgbClr>
                </a:solidFill>
              </a:rPr>
              <a:t>Cache Persistence Impact Memory Demand</a:t>
            </a:r>
            <a:endParaRPr lang="en-US" sz="4050" baseline="-25000" dirty="0"/>
          </a:p>
        </p:txBody>
      </p:sp>
      <p:sp>
        <p:nvSpPr>
          <p:cNvPr id="3" name="Content Placeholder 2"/>
          <p:cNvSpPr>
            <a:spLocks noGrp="1"/>
          </p:cNvSpPr>
          <p:nvPr>
            <p:ph idx="1"/>
          </p:nvPr>
        </p:nvSpPr>
        <p:spPr/>
        <p:txBody>
          <a:bodyPr>
            <a:normAutofit/>
          </a:bodyPr>
          <a:lstStyle/>
          <a:p>
            <a:r>
              <a:rPr lang="en-US" sz="1800" dirty="0"/>
              <a:t>Due to </a:t>
            </a:r>
            <a:r>
              <a:rPr lang="en-US" sz="1800" b="1" dirty="0"/>
              <a:t>cache persistence </a:t>
            </a:r>
            <a:r>
              <a:rPr lang="en-US" sz="1800" dirty="0"/>
              <a:t>memory demand of a task can be much </a:t>
            </a:r>
            <a:r>
              <a:rPr lang="en-US" sz="1800" b="1" dirty="0">
                <a:solidFill>
                  <a:srgbClr val="FF0000"/>
                </a:solidFill>
              </a:rPr>
              <a:t>less</a:t>
            </a:r>
            <a:r>
              <a:rPr lang="en-US" sz="1800" dirty="0"/>
              <a:t> than its </a:t>
            </a:r>
            <a:r>
              <a:rPr lang="en-US" sz="1800" b="1" dirty="0"/>
              <a:t>worst-case</a:t>
            </a:r>
            <a:r>
              <a:rPr lang="en-US" sz="1800" dirty="0"/>
              <a:t> </a:t>
            </a:r>
            <a:r>
              <a:rPr lang="en-US" sz="1800" b="1" dirty="0"/>
              <a:t>memory demand (MD) </a:t>
            </a:r>
            <a:r>
              <a:rPr lang="en-US" sz="1800" dirty="0"/>
              <a:t>in isolation</a:t>
            </a:r>
            <a:endParaRPr lang="en-US" sz="1800" baseline="-25000" dirty="0"/>
          </a:p>
          <a:p>
            <a:r>
              <a:rPr lang="en-US" sz="1800" b="1" dirty="0">
                <a:solidFill>
                  <a:schemeClr val="accent2"/>
                </a:solidFill>
              </a:rPr>
              <a:t>Residual memory demand (</a:t>
            </a:r>
            <a:r>
              <a:rPr lang="en-US" sz="1800" b="1" dirty="0" err="1">
                <a:solidFill>
                  <a:schemeClr val="accent2"/>
                </a:solidFill>
              </a:rPr>
              <a:t>MD</a:t>
            </a:r>
            <a:r>
              <a:rPr lang="en-US" sz="1800" b="1" baseline="30000" dirty="0" err="1">
                <a:solidFill>
                  <a:schemeClr val="accent2"/>
                </a:solidFill>
              </a:rPr>
              <a:t>r</a:t>
            </a:r>
            <a:r>
              <a:rPr lang="en-US" sz="1800" b="1" baseline="30000" dirty="0">
                <a:solidFill>
                  <a:schemeClr val="accent2"/>
                </a:solidFill>
              </a:rPr>
              <a:t> </a:t>
            </a:r>
            <a:r>
              <a:rPr lang="en-US" sz="1800" b="1" dirty="0">
                <a:solidFill>
                  <a:schemeClr val="accent2"/>
                </a:solidFill>
              </a:rPr>
              <a:t>) </a:t>
            </a:r>
            <a:r>
              <a:rPr lang="en-US" sz="1800" dirty="0"/>
              <a:t>accounts for the </a:t>
            </a:r>
            <a:r>
              <a:rPr lang="en-US" sz="1800" b="1" dirty="0"/>
              <a:t>actual memory demand of a task </a:t>
            </a:r>
            <a:r>
              <a:rPr lang="en-US" sz="1800" dirty="0"/>
              <a:t>due to cache persistence.</a:t>
            </a:r>
          </a:p>
          <a:p>
            <a:endParaRPr lang="en-US" sz="1800" baseline="30000" dirty="0">
              <a:latin typeface="Calibri" panose="020F0502020204030204" pitchFamily="34" charset="0"/>
            </a:endParaRPr>
          </a:p>
          <a:p>
            <a:endParaRPr lang="en-US" sz="1800" baseline="30000" dirty="0">
              <a:latin typeface="Calibri" panose="020F0502020204030204" pitchFamily="34" charset="0"/>
            </a:endParaRPr>
          </a:p>
          <a:p>
            <a:endParaRPr lang="en-US" sz="1800" baseline="30000" dirty="0">
              <a:latin typeface="Calibri" panose="020F0502020204030204" pitchFamily="34" charset="0"/>
            </a:endParaRPr>
          </a:p>
          <a:p>
            <a:endParaRPr lang="en-US" sz="1800" baseline="30000" dirty="0">
              <a:latin typeface="Calibri" panose="020F0502020204030204" pitchFamily="34" charset="0"/>
            </a:endParaRPr>
          </a:p>
          <a:p>
            <a:endParaRPr lang="en-US" sz="1800" dirty="0"/>
          </a:p>
          <a:p>
            <a:endParaRPr lang="en-US" sz="1800" dirty="0"/>
          </a:p>
          <a:p>
            <a:endParaRPr lang="en-US" sz="1800" baseline="-25000" dirty="0"/>
          </a:p>
          <a:p>
            <a:r>
              <a:rPr lang="en-US" sz="1800" b="1" dirty="0">
                <a:solidFill>
                  <a:schemeClr val="accent2"/>
                </a:solidFill>
              </a:rPr>
              <a:t>Residual memory demand (</a:t>
            </a:r>
            <a:r>
              <a:rPr lang="en-US" sz="1800" b="1" dirty="0" err="1">
                <a:solidFill>
                  <a:schemeClr val="accent2"/>
                </a:solidFill>
              </a:rPr>
              <a:t>MD</a:t>
            </a:r>
            <a:r>
              <a:rPr lang="en-US" sz="1800" b="1" baseline="30000" dirty="0" err="1">
                <a:solidFill>
                  <a:schemeClr val="accent2"/>
                </a:solidFill>
              </a:rPr>
              <a:t>r</a:t>
            </a:r>
            <a:r>
              <a:rPr lang="en-US" sz="1800" b="1" dirty="0">
                <a:solidFill>
                  <a:schemeClr val="accent2"/>
                </a:solidFill>
              </a:rPr>
              <a:t>) </a:t>
            </a:r>
            <a:r>
              <a:rPr lang="en-US" sz="1800" b="1" dirty="0"/>
              <a:t>&lt;= worst-case memory demand (MD)</a:t>
            </a:r>
          </a:p>
          <a:p>
            <a:r>
              <a:rPr lang="en-US" sz="1800" b="1" dirty="0"/>
              <a:t>Maximum memory demand </a:t>
            </a:r>
            <a:r>
              <a:rPr lang="en-US" sz="1800" dirty="0"/>
              <a:t>of a task in </a:t>
            </a:r>
            <a:r>
              <a:rPr lang="en-US" sz="1800" b="1" dirty="0"/>
              <a:t>isolation</a:t>
            </a:r>
            <a:r>
              <a:rPr lang="en-US" sz="1800" dirty="0"/>
              <a:t> can be bounded as</a:t>
            </a:r>
          </a:p>
          <a:p>
            <a:pPr marL="0" indent="0">
              <a:buNone/>
            </a:pPr>
            <a:endParaRPr lang="en-US" sz="1800" baseline="-25000" dirty="0"/>
          </a:p>
        </p:txBody>
      </p:sp>
      <p:sp>
        <p:nvSpPr>
          <p:cNvPr id="4" name="Slide Number Placeholder 3"/>
          <p:cNvSpPr>
            <a:spLocks noGrp="1"/>
          </p:cNvSpPr>
          <p:nvPr>
            <p:ph type="sldNum" sz="quarter" idx="12"/>
          </p:nvPr>
        </p:nvSpPr>
        <p:spPr/>
        <p:txBody>
          <a:bodyPr/>
          <a:lstStyle/>
          <a:p>
            <a:fld id="{61BA737E-4C38-4B49-BAFF-3950B3257663}" type="slidenum">
              <a:rPr lang="en-US" sz="1350" kern="0">
                <a:ln>
                  <a:noFill/>
                </a:ln>
                <a:solidFill>
                  <a:sysClr val="windowText" lastClr="000000"/>
                </a:solidFill>
                <a:effectLst/>
              </a:rPr>
              <a:pPr/>
              <a:t>10</a:t>
            </a:fld>
            <a:endParaRPr lang="en-US" sz="1350" kern="0">
              <a:ln>
                <a:noFill/>
              </a:ln>
              <a:solidFill>
                <a:sysClr val="windowText" lastClr="000000"/>
              </a:solidFill>
              <a:effectLst/>
            </a:endParaRPr>
          </a:p>
        </p:txBody>
      </p:sp>
      <p:sp>
        <p:nvSpPr>
          <p:cNvPr id="72" name="Date Placeholder 71"/>
          <p:cNvSpPr>
            <a:spLocks noGrp="1"/>
          </p:cNvSpPr>
          <p:nvPr>
            <p:ph type="dt" sz="half" idx="2"/>
          </p:nvPr>
        </p:nvSpPr>
        <p:spPr/>
        <p:txBody>
          <a:bodyPr/>
          <a:lstStyle/>
          <a:p>
            <a:fld id="{7548FD28-C2ED-4FDD-BF5D-2CE772044C88}" type="datetime3">
              <a:rPr lang="en-US" smtClean="0"/>
              <a:t>8 July 2016</a:t>
            </a:fld>
            <a:endParaRPr lang="en-US"/>
          </a:p>
        </p:txBody>
      </p:sp>
      <p:sp>
        <p:nvSpPr>
          <p:cNvPr id="137" name="Left Brace 136"/>
          <p:cNvSpPr/>
          <p:nvPr/>
        </p:nvSpPr>
        <p:spPr>
          <a:xfrm>
            <a:off x="3455705" y="3317830"/>
            <a:ext cx="410929" cy="726348"/>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38" name="Rounded Rectangle 137"/>
          <p:cNvSpPr/>
          <p:nvPr/>
        </p:nvSpPr>
        <p:spPr>
          <a:xfrm>
            <a:off x="2575112" y="3461606"/>
            <a:ext cx="921681" cy="448979"/>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MD</a:t>
            </a:r>
          </a:p>
          <a:p>
            <a:pPr algn="ctr"/>
            <a:r>
              <a:rPr lang="en-US" sz="1200" dirty="0">
                <a:solidFill>
                  <a:schemeClr val="tx1"/>
                </a:solidFill>
              </a:rPr>
              <a:t>{1,2,5,6,7}</a:t>
            </a:r>
          </a:p>
        </p:txBody>
      </p:sp>
      <p:cxnSp>
        <p:nvCxnSpPr>
          <p:cNvPr id="141" name="Straight Arrow Connector 140"/>
          <p:cNvCxnSpPr/>
          <p:nvPr/>
        </p:nvCxnSpPr>
        <p:spPr>
          <a:xfrm flipV="1">
            <a:off x="3914596" y="2978646"/>
            <a:ext cx="1682010" cy="125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Rectangle 141"/>
          <p:cNvSpPr/>
          <p:nvPr/>
        </p:nvSpPr>
        <p:spPr>
          <a:xfrm>
            <a:off x="3537483" y="2710549"/>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143" name="Rectangle 142"/>
          <p:cNvSpPr/>
          <p:nvPr/>
        </p:nvSpPr>
        <p:spPr>
          <a:xfrm>
            <a:off x="3860574" y="2737605"/>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900" kern="0" dirty="0">
              <a:solidFill>
                <a:sysClr val="windowText" lastClr="000000"/>
              </a:solidFill>
            </a:endParaRPr>
          </a:p>
        </p:txBody>
      </p:sp>
      <p:cxnSp>
        <p:nvCxnSpPr>
          <p:cNvPr id="144" name="Straight Arrow Connector 143"/>
          <p:cNvCxnSpPr>
            <a:stCxn id="143" idx="1"/>
          </p:cNvCxnSpPr>
          <p:nvPr/>
        </p:nvCxnSpPr>
        <p:spPr>
          <a:xfrm flipV="1">
            <a:off x="3860573" y="2603251"/>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5" name="Rectangle 144"/>
          <p:cNvSpPr/>
          <p:nvPr/>
        </p:nvSpPr>
        <p:spPr>
          <a:xfrm>
            <a:off x="3866954" y="30938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6" name="Rectangle 145"/>
          <p:cNvSpPr/>
          <p:nvPr/>
        </p:nvSpPr>
        <p:spPr>
          <a:xfrm>
            <a:off x="3866954" y="309105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7" name="Rectangle 146"/>
          <p:cNvSpPr/>
          <p:nvPr/>
        </p:nvSpPr>
        <p:spPr>
          <a:xfrm>
            <a:off x="3866954" y="319768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8" name="Rectangle 147"/>
          <p:cNvSpPr/>
          <p:nvPr/>
        </p:nvSpPr>
        <p:spPr>
          <a:xfrm>
            <a:off x="3866954" y="330146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9" name="Rectangle 148"/>
          <p:cNvSpPr/>
          <p:nvPr/>
        </p:nvSpPr>
        <p:spPr>
          <a:xfrm>
            <a:off x="3866954" y="34132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0" name="Rectangle 149"/>
          <p:cNvSpPr/>
          <p:nvPr/>
        </p:nvSpPr>
        <p:spPr>
          <a:xfrm>
            <a:off x="3866954" y="351990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1" name="Rectangle 150"/>
          <p:cNvSpPr/>
          <p:nvPr/>
        </p:nvSpPr>
        <p:spPr>
          <a:xfrm>
            <a:off x="3866954" y="36236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2" name="Rectangle 151"/>
          <p:cNvSpPr/>
          <p:nvPr/>
        </p:nvSpPr>
        <p:spPr>
          <a:xfrm>
            <a:off x="3866954" y="37303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3" name="Rectangle 152"/>
          <p:cNvSpPr/>
          <p:nvPr/>
        </p:nvSpPr>
        <p:spPr>
          <a:xfrm>
            <a:off x="3866954" y="38369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4" name="Rectangle 153"/>
          <p:cNvSpPr/>
          <p:nvPr/>
        </p:nvSpPr>
        <p:spPr>
          <a:xfrm>
            <a:off x="3866954" y="39407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5" name="Rectangle 154"/>
          <p:cNvSpPr/>
          <p:nvPr/>
        </p:nvSpPr>
        <p:spPr>
          <a:xfrm>
            <a:off x="3866954" y="40441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6" name="Rectangle 155"/>
          <p:cNvSpPr/>
          <p:nvPr/>
        </p:nvSpPr>
        <p:spPr>
          <a:xfrm>
            <a:off x="4394968" y="30938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7" name="Rectangle 156"/>
          <p:cNvSpPr/>
          <p:nvPr/>
        </p:nvSpPr>
        <p:spPr>
          <a:xfrm>
            <a:off x="4394968" y="309105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8" name="Rectangle 157"/>
          <p:cNvSpPr/>
          <p:nvPr/>
        </p:nvSpPr>
        <p:spPr>
          <a:xfrm>
            <a:off x="4394968" y="319768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9" name="Rectangle 158"/>
          <p:cNvSpPr/>
          <p:nvPr/>
        </p:nvSpPr>
        <p:spPr>
          <a:xfrm>
            <a:off x="4394968" y="330146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60" name="Rectangle 159"/>
          <p:cNvSpPr/>
          <p:nvPr/>
        </p:nvSpPr>
        <p:spPr>
          <a:xfrm>
            <a:off x="4394968" y="34132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61" name="Rectangle 160"/>
          <p:cNvSpPr/>
          <p:nvPr/>
        </p:nvSpPr>
        <p:spPr>
          <a:xfrm>
            <a:off x="4394968" y="351990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62" name="Rectangle 161"/>
          <p:cNvSpPr/>
          <p:nvPr/>
        </p:nvSpPr>
        <p:spPr>
          <a:xfrm>
            <a:off x="4394968" y="36236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63" name="Rectangle 162"/>
          <p:cNvSpPr/>
          <p:nvPr/>
        </p:nvSpPr>
        <p:spPr>
          <a:xfrm>
            <a:off x="4394968" y="37303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64" name="Rectangle 163"/>
          <p:cNvSpPr/>
          <p:nvPr/>
        </p:nvSpPr>
        <p:spPr>
          <a:xfrm>
            <a:off x="4394968" y="38369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65" name="Rectangle 164"/>
          <p:cNvSpPr/>
          <p:nvPr/>
        </p:nvSpPr>
        <p:spPr>
          <a:xfrm>
            <a:off x="4394968" y="39407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66" name="Rectangle 165"/>
          <p:cNvSpPr/>
          <p:nvPr/>
        </p:nvSpPr>
        <p:spPr>
          <a:xfrm>
            <a:off x="4926386" y="30938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67" name="Rectangle 166"/>
          <p:cNvSpPr/>
          <p:nvPr/>
        </p:nvSpPr>
        <p:spPr>
          <a:xfrm>
            <a:off x="4926386" y="319768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68" name="Rectangle 167"/>
          <p:cNvSpPr/>
          <p:nvPr/>
        </p:nvSpPr>
        <p:spPr>
          <a:xfrm>
            <a:off x="4926386" y="330146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69" name="Rectangle 168"/>
          <p:cNvSpPr/>
          <p:nvPr/>
        </p:nvSpPr>
        <p:spPr>
          <a:xfrm>
            <a:off x="4926386" y="34132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0" name="Rectangle 169"/>
          <p:cNvSpPr/>
          <p:nvPr/>
        </p:nvSpPr>
        <p:spPr>
          <a:xfrm>
            <a:off x="4926386" y="351990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1" name="Rectangle 170"/>
          <p:cNvSpPr/>
          <p:nvPr/>
        </p:nvSpPr>
        <p:spPr>
          <a:xfrm>
            <a:off x="4926386" y="36236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2" name="Rectangle 171"/>
          <p:cNvSpPr/>
          <p:nvPr/>
        </p:nvSpPr>
        <p:spPr>
          <a:xfrm>
            <a:off x="4926386" y="37303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3" name="Rectangle 172"/>
          <p:cNvSpPr/>
          <p:nvPr/>
        </p:nvSpPr>
        <p:spPr>
          <a:xfrm>
            <a:off x="4926386" y="38369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4" name="Rectangle 173"/>
          <p:cNvSpPr/>
          <p:nvPr/>
        </p:nvSpPr>
        <p:spPr>
          <a:xfrm>
            <a:off x="4926386" y="39407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5" name="Rectangle 174"/>
          <p:cNvSpPr/>
          <p:nvPr/>
        </p:nvSpPr>
        <p:spPr>
          <a:xfrm>
            <a:off x="4926386" y="40441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6" name="Rectangle 175"/>
          <p:cNvSpPr/>
          <p:nvPr/>
        </p:nvSpPr>
        <p:spPr>
          <a:xfrm>
            <a:off x="4152061" y="4125590"/>
            <a:ext cx="103780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177" name="Rectangle 176"/>
          <p:cNvSpPr/>
          <p:nvPr/>
        </p:nvSpPr>
        <p:spPr>
          <a:xfrm rot="16200000">
            <a:off x="3275469" y="3370498"/>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178" name="Rectangle 177"/>
          <p:cNvSpPr/>
          <p:nvPr/>
        </p:nvSpPr>
        <p:spPr>
          <a:xfrm>
            <a:off x="4928088" y="372747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79" name="Rectangle 178"/>
          <p:cNvSpPr/>
          <p:nvPr/>
        </p:nvSpPr>
        <p:spPr>
          <a:xfrm>
            <a:off x="4928088" y="383410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80" name="Rectangle 179"/>
          <p:cNvSpPr/>
          <p:nvPr/>
        </p:nvSpPr>
        <p:spPr>
          <a:xfrm>
            <a:off x="4928088" y="39378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81" name="Rectangle 180"/>
          <p:cNvSpPr/>
          <p:nvPr/>
        </p:nvSpPr>
        <p:spPr>
          <a:xfrm>
            <a:off x="4924684" y="35227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82" name="Rectangle 181"/>
          <p:cNvSpPr/>
          <p:nvPr/>
        </p:nvSpPr>
        <p:spPr>
          <a:xfrm>
            <a:off x="4924684" y="36265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83" name="Rectangle 182"/>
          <p:cNvSpPr/>
          <p:nvPr/>
        </p:nvSpPr>
        <p:spPr>
          <a:xfrm>
            <a:off x="4250580" y="2934943"/>
            <a:ext cx="330780"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184" name="Rectangle 183"/>
          <p:cNvSpPr/>
          <p:nvPr/>
        </p:nvSpPr>
        <p:spPr>
          <a:xfrm>
            <a:off x="4780776" y="2934943"/>
            <a:ext cx="341622"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185" name="Rectangle 184"/>
          <p:cNvSpPr/>
          <p:nvPr/>
        </p:nvSpPr>
        <p:spPr>
          <a:xfrm>
            <a:off x="5308789" y="2934943"/>
            <a:ext cx="347381"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186" name="Rectangle 185"/>
          <p:cNvSpPr/>
          <p:nvPr/>
        </p:nvSpPr>
        <p:spPr>
          <a:xfrm>
            <a:off x="3783116" y="2945655"/>
            <a:ext cx="131480"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187" name="Rectangle 186"/>
          <p:cNvSpPr/>
          <p:nvPr/>
        </p:nvSpPr>
        <p:spPr>
          <a:xfrm>
            <a:off x="3860574" y="383695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88" name="Rectangle 187"/>
          <p:cNvSpPr/>
          <p:nvPr/>
        </p:nvSpPr>
        <p:spPr>
          <a:xfrm>
            <a:off x="3860574" y="394073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89" name="Rectangle 188"/>
          <p:cNvSpPr/>
          <p:nvPr/>
        </p:nvSpPr>
        <p:spPr>
          <a:xfrm>
            <a:off x="3868656" y="330514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90" name="Rectangle 189"/>
          <p:cNvSpPr/>
          <p:nvPr/>
        </p:nvSpPr>
        <p:spPr>
          <a:xfrm>
            <a:off x="3868656" y="341696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91" name="Rectangle 190"/>
          <p:cNvSpPr/>
          <p:nvPr/>
        </p:nvSpPr>
        <p:spPr>
          <a:xfrm>
            <a:off x="3868656" y="352359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92" name="Rectangle 191"/>
          <p:cNvSpPr/>
          <p:nvPr/>
        </p:nvSpPr>
        <p:spPr>
          <a:xfrm>
            <a:off x="4919708" y="383589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93" name="Rectangle 192"/>
          <p:cNvSpPr/>
          <p:nvPr/>
        </p:nvSpPr>
        <p:spPr>
          <a:xfrm>
            <a:off x="4919708" y="393967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94" name="Rectangle 193"/>
          <p:cNvSpPr/>
          <p:nvPr/>
        </p:nvSpPr>
        <p:spPr>
          <a:xfrm>
            <a:off x="4924683" y="309261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95" name="Rectangle 194"/>
          <p:cNvSpPr/>
          <p:nvPr/>
        </p:nvSpPr>
        <p:spPr>
          <a:xfrm>
            <a:off x="4922361" y="2734593"/>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900" kern="0" dirty="0">
              <a:solidFill>
                <a:sysClr val="windowText" lastClr="000000"/>
              </a:solidFill>
            </a:endParaRPr>
          </a:p>
        </p:txBody>
      </p:sp>
      <p:sp>
        <p:nvSpPr>
          <p:cNvPr id="196" name="Rectangle 195"/>
          <p:cNvSpPr/>
          <p:nvPr/>
        </p:nvSpPr>
        <p:spPr>
          <a:xfrm>
            <a:off x="4925004" y="3302283"/>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97" name="Rectangle 196"/>
          <p:cNvSpPr/>
          <p:nvPr/>
        </p:nvSpPr>
        <p:spPr>
          <a:xfrm>
            <a:off x="4925004" y="3414094"/>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98" name="Rectangle 197"/>
          <p:cNvSpPr/>
          <p:nvPr/>
        </p:nvSpPr>
        <p:spPr>
          <a:xfrm>
            <a:off x="4925004" y="3520724"/>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99" name="Rectangle 198"/>
          <p:cNvSpPr/>
          <p:nvPr/>
        </p:nvSpPr>
        <p:spPr>
          <a:xfrm>
            <a:off x="4394436" y="3838293"/>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200" name="Rectangle 199"/>
          <p:cNvSpPr/>
          <p:nvPr/>
        </p:nvSpPr>
        <p:spPr>
          <a:xfrm>
            <a:off x="4394436" y="394207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201" name="Rectangle 200"/>
          <p:cNvSpPr/>
          <p:nvPr/>
        </p:nvSpPr>
        <p:spPr>
          <a:xfrm>
            <a:off x="4398372" y="3304311"/>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202" name="Rectangle 201"/>
          <p:cNvSpPr/>
          <p:nvPr/>
        </p:nvSpPr>
        <p:spPr>
          <a:xfrm>
            <a:off x="4398372" y="3416122"/>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203" name="Rectangle 202"/>
          <p:cNvSpPr/>
          <p:nvPr/>
        </p:nvSpPr>
        <p:spPr>
          <a:xfrm>
            <a:off x="4398372" y="3522752"/>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cxnSp>
        <p:nvCxnSpPr>
          <p:cNvPr id="204" name="Straight Arrow Connector 203"/>
          <p:cNvCxnSpPr/>
          <p:nvPr/>
        </p:nvCxnSpPr>
        <p:spPr>
          <a:xfrm flipV="1">
            <a:off x="4921162" y="2605987"/>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5" name="Left Brace 204"/>
          <p:cNvSpPr/>
          <p:nvPr/>
        </p:nvSpPr>
        <p:spPr>
          <a:xfrm rot="10800000">
            <a:off x="5454079" y="3312996"/>
            <a:ext cx="321249" cy="301852"/>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206" name="Rounded Rectangle 205"/>
          <p:cNvSpPr/>
          <p:nvPr/>
        </p:nvSpPr>
        <p:spPr>
          <a:xfrm>
            <a:off x="5788689" y="3236593"/>
            <a:ext cx="721078" cy="432539"/>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PCBs</a:t>
            </a:r>
          </a:p>
          <a:p>
            <a:pPr algn="ctr"/>
            <a:r>
              <a:rPr lang="en-US" sz="1200" dirty="0">
                <a:solidFill>
                  <a:schemeClr val="tx1"/>
                </a:solidFill>
              </a:rPr>
              <a:t>{5,6,7}</a:t>
            </a:r>
          </a:p>
        </p:txBody>
      </p:sp>
      <p:sp>
        <p:nvSpPr>
          <p:cNvPr id="207" name="Rounded Rectangle 206"/>
          <p:cNvSpPr/>
          <p:nvPr/>
        </p:nvSpPr>
        <p:spPr>
          <a:xfrm>
            <a:off x="5789919" y="3718268"/>
            <a:ext cx="719848" cy="432539"/>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rPr>
              <a:t>MD</a:t>
            </a:r>
            <a:r>
              <a:rPr lang="en-US" sz="1400" baseline="30000" dirty="0" err="1">
                <a:solidFill>
                  <a:schemeClr val="tx1"/>
                </a:solidFill>
              </a:rPr>
              <a:t>r</a:t>
            </a:r>
            <a:r>
              <a:rPr lang="en-US" sz="1400" baseline="30000" dirty="0">
                <a:solidFill>
                  <a:schemeClr val="tx1"/>
                </a:solidFill>
              </a:rPr>
              <a:t> </a:t>
            </a:r>
          </a:p>
          <a:p>
            <a:pPr algn="ctr"/>
            <a:r>
              <a:rPr lang="en-US" sz="1200" dirty="0">
                <a:solidFill>
                  <a:schemeClr val="tx1"/>
                </a:solidFill>
              </a:rPr>
              <a:t>{1,2}</a:t>
            </a:r>
          </a:p>
        </p:txBody>
      </p:sp>
      <p:sp>
        <p:nvSpPr>
          <p:cNvPr id="208" name="Left Brace 207"/>
          <p:cNvSpPr/>
          <p:nvPr/>
        </p:nvSpPr>
        <p:spPr>
          <a:xfrm rot="10800000">
            <a:off x="5447190" y="3848097"/>
            <a:ext cx="321249" cy="200716"/>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209" name="TextBox 208"/>
              <p:cNvSpPr txBox="1"/>
              <p:nvPr/>
            </p:nvSpPr>
            <p:spPr>
              <a:xfrm>
                <a:off x="710072" y="4991715"/>
                <a:ext cx="7896742" cy="11218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𝑀𝐷</m:t>
                          </m:r>
                        </m:e>
                        <m:sub>
                          <m:r>
                            <a:rPr lang="en-US" sz="2400" i="1">
                              <a:latin typeface="Cambria Math" panose="02040503050406030204" pitchFamily="18" charset="0"/>
                            </a:rPr>
                            <m:t>𝑖</m:t>
                          </m:r>
                        </m:sub>
                        <m:sup>
                          <m:r>
                            <a:rPr lang="en-US" sz="2400" b="0" i="1" smtClean="0">
                              <a:latin typeface="Cambria Math" panose="02040503050406030204" pitchFamily="18" charset="0"/>
                            </a:rPr>
                            <m:t>𝑚𝑎𝑥</m:t>
                          </m:r>
                        </m:sup>
                      </m:sSubSup>
                      <m:d>
                        <m:dPr>
                          <m:ctrlPr>
                            <a:rPr lang="en-US" sz="2400" i="1">
                              <a:latin typeface="Cambria Math" panose="02040503050406030204" pitchFamily="18" charset="0"/>
                            </a:rPr>
                          </m:ctrlPr>
                        </m:dPr>
                        <m:e>
                          <m:r>
                            <a:rPr lang="en-US" sz="2400" i="1">
                              <a:latin typeface="Cambria Math" panose="02040503050406030204" pitchFamily="18" charset="0"/>
                            </a:rPr>
                            <m:t>𝑡</m:t>
                          </m:r>
                        </m:e>
                      </m:d>
                      <m:r>
                        <a:rPr lang="en-US" sz="2400" i="1">
                          <a:latin typeface="Cambria Math" panose="02040503050406030204" pitchFamily="18" charset="0"/>
                        </a:rPr>
                        <m:t>=</m:t>
                      </m:r>
                      <m:r>
                        <m:rPr>
                          <m:sty m:val="p"/>
                        </m:rPr>
                        <a:rPr lang="en-US" sz="2400" b="0" i="0" smtClean="0">
                          <a:latin typeface="Cambria Math" panose="02040503050406030204" pitchFamily="18" charset="0"/>
                        </a:rPr>
                        <m:t>min</m:t>
                      </m:r>
                      <m:r>
                        <a:rPr lang="en-US" sz="2400" b="0" i="1" smtClean="0">
                          <a:latin typeface="Cambria Math" panose="02040503050406030204" pitchFamily="18" charset="0"/>
                        </a:rPr>
                        <m:t>⁡{ </m:t>
                      </m:r>
                      <m:d>
                        <m:dPr>
                          <m:begChr m:val="⌈"/>
                          <m:endChr m:val="⌉"/>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𝑡</m:t>
                              </m:r>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𝑇</m:t>
                                  </m:r>
                                </m:e>
                                <m:sub>
                                  <m:r>
                                    <a:rPr lang="en-US" sz="2400" b="0" i="1" smtClean="0">
                                      <a:latin typeface="Cambria Math" panose="02040503050406030204" pitchFamily="18" charset="0"/>
                                    </a:rPr>
                                    <m:t>𝑖</m:t>
                                  </m:r>
                                </m:sub>
                              </m:sSub>
                            </m:den>
                          </m:f>
                        </m:e>
                      </m:d>
                      <m:r>
                        <a:rPr lang="en-US" sz="2400" b="0" i="1" smtClean="0">
                          <a:latin typeface="Cambria Math" panose="02040503050406030204" pitchFamily="18" charset="0"/>
                        </a:rPr>
                        <m:t>∗</m:t>
                      </m:r>
                      <m:r>
                        <a:rPr lang="en-US" sz="2400" b="0" i="1" smtClean="0">
                          <a:solidFill>
                            <a:schemeClr val="tx1"/>
                          </a:solidFill>
                          <a:latin typeface="Cambria Math" panose="02040503050406030204" pitchFamily="18" charset="0"/>
                        </a:rPr>
                        <m:t>𝑀</m:t>
                      </m:r>
                      <m:sSub>
                        <m:sSubPr>
                          <m:ctrlPr>
                            <a:rPr lang="en-US" sz="2400" b="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𝐷</m:t>
                          </m:r>
                        </m:e>
                        <m:sub>
                          <m:r>
                            <a:rPr lang="en-US" sz="2400" b="0" i="1" smtClean="0">
                              <a:solidFill>
                                <a:schemeClr val="tx1"/>
                              </a:solidFill>
                              <a:latin typeface="Cambria Math" panose="02040503050406030204" pitchFamily="18" charset="0"/>
                            </a:rPr>
                            <m:t>𝑖</m:t>
                          </m:r>
                        </m:sub>
                      </m:sSub>
                      <m:r>
                        <a:rPr lang="en-US" sz="2400" b="0" i="1" smtClean="0">
                          <a:latin typeface="Cambria Math" panose="02040503050406030204" pitchFamily="18" charset="0"/>
                        </a:rPr>
                        <m:t>, </m:t>
                      </m:r>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𝑡</m:t>
                              </m:r>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𝑖</m:t>
                                  </m:r>
                                </m:sub>
                              </m:sSub>
                            </m:den>
                          </m:f>
                        </m:e>
                      </m:d>
                      <m:r>
                        <a:rPr lang="en-US" sz="2400" i="1">
                          <a:latin typeface="Cambria Math" panose="02040503050406030204" pitchFamily="18" charset="0"/>
                        </a:rPr>
                        <m:t>∗</m:t>
                      </m:r>
                      <m:r>
                        <a:rPr lang="en-US" sz="2400" i="1" smtClean="0">
                          <a:solidFill>
                            <a:schemeClr val="accent2"/>
                          </a:solidFill>
                          <a:latin typeface="Cambria Math" panose="02040503050406030204" pitchFamily="18" charset="0"/>
                        </a:rPr>
                        <m:t>𝑀</m:t>
                      </m:r>
                      <m:sSubSup>
                        <m:sSubSupPr>
                          <m:ctrlPr>
                            <a:rPr lang="en-US" sz="2400" b="0" i="1" smtClean="0">
                              <a:solidFill>
                                <a:schemeClr val="accent2"/>
                              </a:solidFill>
                              <a:latin typeface="Cambria Math" panose="02040503050406030204" pitchFamily="18" charset="0"/>
                            </a:rPr>
                          </m:ctrlPr>
                        </m:sSubSupPr>
                        <m:e>
                          <m:r>
                            <a:rPr lang="en-US" sz="2400" i="1">
                              <a:solidFill>
                                <a:schemeClr val="accent2"/>
                              </a:solidFill>
                              <a:latin typeface="Cambria Math" panose="02040503050406030204" pitchFamily="18" charset="0"/>
                            </a:rPr>
                            <m:t>𝐷</m:t>
                          </m:r>
                        </m:e>
                        <m:sub>
                          <m:r>
                            <a:rPr lang="en-US" sz="2400" i="1">
                              <a:solidFill>
                                <a:schemeClr val="accent2"/>
                              </a:solidFill>
                              <a:latin typeface="Cambria Math" panose="02040503050406030204" pitchFamily="18" charset="0"/>
                            </a:rPr>
                            <m:t>𝑖</m:t>
                          </m:r>
                        </m:sub>
                        <m:sup>
                          <m:r>
                            <a:rPr lang="en-US" sz="2400" b="0" i="1" smtClean="0">
                              <a:solidFill>
                                <a:schemeClr val="accent2"/>
                              </a:solidFill>
                              <a:latin typeface="Cambria Math" panose="02040503050406030204" pitchFamily="18" charset="0"/>
                            </a:rPr>
                            <m:t>𝑟</m:t>
                          </m:r>
                        </m:sup>
                      </m:sSubSup>
                      <m:r>
                        <a:rPr lang="en-US" sz="2400" i="1">
                          <a:latin typeface="Cambria Math" panose="02040503050406030204" pitchFamily="18" charset="0"/>
                        </a:rPr>
                        <m:t>+</m:t>
                      </m:r>
                      <m:d>
                        <m:dPr>
                          <m:begChr m:val="|"/>
                          <m:endChr m:val="|"/>
                          <m:ctrlPr>
                            <a:rPr lang="en-US" sz="2400" b="0" i="1" smtClean="0">
                              <a:solidFill>
                                <a:srgbClr val="00B050"/>
                              </a:solidFill>
                              <a:latin typeface="Cambria Math" panose="02040503050406030204" pitchFamily="18" charset="0"/>
                            </a:rPr>
                          </m:ctrlPr>
                        </m:dPr>
                        <m:e>
                          <m:r>
                            <a:rPr lang="en-US" sz="2400" b="0" i="1" smtClean="0">
                              <a:solidFill>
                                <a:srgbClr val="00B050"/>
                              </a:solidFill>
                              <a:latin typeface="Cambria Math" panose="02040503050406030204" pitchFamily="18" charset="0"/>
                            </a:rPr>
                            <m:t>𝑃𝐶</m:t>
                          </m:r>
                          <m:sSub>
                            <m:sSubPr>
                              <m:ctrlPr>
                                <a:rPr lang="en-US" sz="2400" b="0" i="1" smtClean="0">
                                  <a:solidFill>
                                    <a:srgbClr val="00B050"/>
                                  </a:solidFill>
                                  <a:latin typeface="Cambria Math" panose="02040503050406030204" pitchFamily="18" charset="0"/>
                                </a:rPr>
                              </m:ctrlPr>
                            </m:sSubPr>
                            <m:e>
                              <m:r>
                                <a:rPr lang="en-US" sz="2400" b="0" i="1" smtClean="0">
                                  <a:solidFill>
                                    <a:srgbClr val="00B050"/>
                                  </a:solidFill>
                                  <a:latin typeface="Cambria Math" panose="02040503050406030204" pitchFamily="18" charset="0"/>
                                </a:rPr>
                                <m:t>𝐵</m:t>
                              </m:r>
                            </m:e>
                            <m:sub>
                              <m:r>
                                <a:rPr lang="en-US" sz="2400" b="0" i="1" smtClean="0">
                                  <a:solidFill>
                                    <a:srgbClr val="00B050"/>
                                  </a:solidFill>
                                  <a:latin typeface="Cambria Math" panose="02040503050406030204" pitchFamily="18" charset="0"/>
                                </a:rPr>
                                <m:t>𝑖</m:t>
                              </m:r>
                            </m:sub>
                          </m:sSub>
                        </m:e>
                      </m:d>
                      <m:r>
                        <a:rPr lang="en-US" sz="2400" b="0" i="0" smtClean="0">
                          <a:latin typeface="Cambria Math" panose="02040503050406030204" pitchFamily="18" charset="0"/>
                        </a:rPr>
                        <m:t>∗</m:t>
                      </m:r>
                      <m:r>
                        <m:rPr>
                          <m:sty m:val="p"/>
                        </m:rPr>
                        <a:rPr lang="en-US" sz="2400" b="0" i="0" smtClean="0">
                          <a:latin typeface="Cambria Math" panose="02040503050406030204" pitchFamily="18" charset="0"/>
                        </a:rPr>
                        <m:t>BRT</m:t>
                      </m:r>
                      <m:r>
                        <a:rPr lang="en-US" sz="2400" b="0" i="0" smtClean="0">
                          <a:latin typeface="Cambria Math" panose="02040503050406030204" pitchFamily="18" charset="0"/>
                        </a:rPr>
                        <m:t>}</m:t>
                      </m:r>
                    </m:oMath>
                  </m:oMathPara>
                </a14:m>
                <a:endParaRPr lang="en-US" sz="2400" dirty="0">
                  <a:latin typeface="Calibri" panose="020F0502020204030204" pitchFamily="34" charset="0"/>
                </a:endParaRPr>
              </a:p>
              <a:p>
                <a:endParaRPr lang="en-US" sz="1350" dirty="0"/>
              </a:p>
            </p:txBody>
          </p:sp>
        </mc:Choice>
        <mc:Fallback xmlns="">
          <p:sp>
            <p:nvSpPr>
              <p:cNvPr id="209" name="TextBox 208"/>
              <p:cNvSpPr txBox="1">
                <a:spLocks noRot="1" noChangeAspect="1" noMove="1" noResize="1" noEditPoints="1" noAdjustHandles="1" noChangeArrowheads="1" noChangeShapeType="1" noTextEdit="1"/>
              </p:cNvSpPr>
              <p:nvPr/>
            </p:nvSpPr>
            <p:spPr>
              <a:xfrm>
                <a:off x="710072" y="4991715"/>
                <a:ext cx="7896742" cy="1121846"/>
              </a:xfrm>
              <a:prstGeom prst="rect">
                <a:avLst/>
              </a:prstGeom>
              <a:blipFill>
                <a:blip r:embed="rId3"/>
                <a:stretch>
                  <a:fillRect/>
                </a:stretch>
              </a:blipFill>
            </p:spPr>
            <p:txBody>
              <a:bodyPr/>
              <a:lstStyle/>
              <a:p>
                <a:r>
                  <a:rPr lang="en-US">
                    <a:noFill/>
                  </a:rPr>
                  <a:t> </a:t>
                </a:r>
              </a:p>
            </p:txBody>
          </p:sp>
        </mc:Fallback>
      </mc:AlternateContent>
      <p:sp>
        <p:nvSpPr>
          <p:cNvPr id="210" name="Content Placeholder 2"/>
          <p:cNvSpPr txBox="1">
            <a:spLocks/>
          </p:cNvSpPr>
          <p:nvPr/>
        </p:nvSpPr>
        <p:spPr>
          <a:xfrm>
            <a:off x="890528" y="5050330"/>
            <a:ext cx="7535829" cy="953490"/>
          </a:xfrm>
          <a:prstGeom prst="rect">
            <a:avLst/>
          </a:prstGeom>
          <a:ln w="38100">
            <a:solidFill>
              <a:schemeClr val="accent1"/>
            </a:solidFill>
          </a:ln>
        </p:spPr>
        <p:txBody>
          <a:bodyPr vert="horz" lIns="91440" tIns="45720" rIns="91440" bIns="45720" rtlCol="0" anchor="ctr">
            <a:norm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endParaRPr lang="en-US" dirty="0">
              <a:latin typeface="Calibri" charset="0"/>
              <a:ea typeface="Calibri" charset="0"/>
              <a:cs typeface="Calibri" charset="0"/>
            </a:endParaRPr>
          </a:p>
        </p:txBody>
      </p:sp>
    </p:spTree>
    <p:extLst>
      <p:ext uri="{BB962C8B-B14F-4D97-AF65-F5344CB8AC3E}">
        <p14:creationId xmlns:p14="http://schemas.microsoft.com/office/powerpoint/2010/main" val="199510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5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6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6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7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7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7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7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7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7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7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7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7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7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8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8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8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8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8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8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8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8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88"/>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8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91"/>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94"/>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95"/>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9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0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01"/>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02"/>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03"/>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204"/>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37"/>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38"/>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mph" presetSubtype="1" nodeType="clickEffect">
                                  <p:stCondLst>
                                    <p:cond delay="0"/>
                                  </p:stCondLst>
                                  <p:childTnLst>
                                    <p:set>
                                      <p:cBhvr>
                                        <p:cTn id="150" dur="indefinite"/>
                                        <p:tgtEl>
                                          <p:spTgt spid="196"/>
                                        </p:tgtEl>
                                        <p:attrNameLst>
                                          <p:attrName>fillcolor</p:attrName>
                                        </p:attrNameLst>
                                      </p:cBhvr>
                                      <p:to>
                                        <p:clrVal>
                                          <a:srgbClr val="009900"/>
                                        </p:clrVal>
                                      </p:to>
                                    </p:set>
                                    <p:set>
                                      <p:cBhvr>
                                        <p:cTn id="151" dur="indefinite"/>
                                        <p:tgtEl>
                                          <p:spTgt spid="196"/>
                                        </p:tgtEl>
                                        <p:attrNameLst>
                                          <p:attrName>fill.type</p:attrName>
                                        </p:attrNameLst>
                                      </p:cBhvr>
                                      <p:to>
                                        <p:strVal val="solid"/>
                                      </p:to>
                                    </p:set>
                                    <p:set>
                                      <p:cBhvr>
                                        <p:cTn id="152" dur="indefinite"/>
                                        <p:tgtEl>
                                          <p:spTgt spid="196"/>
                                        </p:tgtEl>
                                        <p:attrNameLst>
                                          <p:attrName>fill.on</p:attrName>
                                        </p:attrNameLst>
                                      </p:cBhvr>
                                      <p:to>
                                        <p:strVal val="true"/>
                                      </p:to>
                                    </p:set>
                                  </p:childTnLst>
                                </p:cTn>
                              </p:par>
                              <p:par>
                                <p:cTn id="153" presetID="1" presetClass="emph" presetSubtype="1" nodeType="withEffect">
                                  <p:stCondLst>
                                    <p:cond delay="0"/>
                                  </p:stCondLst>
                                  <p:childTnLst>
                                    <p:set>
                                      <p:cBhvr>
                                        <p:cTn id="154" dur="indefinite"/>
                                        <p:tgtEl>
                                          <p:spTgt spid="197"/>
                                        </p:tgtEl>
                                        <p:attrNameLst>
                                          <p:attrName>fillcolor</p:attrName>
                                        </p:attrNameLst>
                                      </p:cBhvr>
                                      <p:to>
                                        <p:clrVal>
                                          <a:srgbClr val="009900"/>
                                        </p:clrVal>
                                      </p:to>
                                    </p:set>
                                    <p:set>
                                      <p:cBhvr>
                                        <p:cTn id="155" dur="indefinite"/>
                                        <p:tgtEl>
                                          <p:spTgt spid="197"/>
                                        </p:tgtEl>
                                        <p:attrNameLst>
                                          <p:attrName>fill.type</p:attrName>
                                        </p:attrNameLst>
                                      </p:cBhvr>
                                      <p:to>
                                        <p:strVal val="solid"/>
                                      </p:to>
                                    </p:set>
                                    <p:set>
                                      <p:cBhvr>
                                        <p:cTn id="156" dur="indefinite"/>
                                        <p:tgtEl>
                                          <p:spTgt spid="197"/>
                                        </p:tgtEl>
                                        <p:attrNameLst>
                                          <p:attrName>fill.on</p:attrName>
                                        </p:attrNameLst>
                                      </p:cBhvr>
                                      <p:to>
                                        <p:strVal val="true"/>
                                      </p:to>
                                    </p:set>
                                  </p:childTnLst>
                                </p:cTn>
                              </p:par>
                              <p:par>
                                <p:cTn id="157" presetID="1" presetClass="emph" presetSubtype="1" nodeType="withEffect">
                                  <p:stCondLst>
                                    <p:cond delay="0"/>
                                  </p:stCondLst>
                                  <p:childTnLst>
                                    <p:set>
                                      <p:cBhvr>
                                        <p:cTn id="158" dur="indefinite"/>
                                        <p:tgtEl>
                                          <p:spTgt spid="198"/>
                                        </p:tgtEl>
                                        <p:attrNameLst>
                                          <p:attrName>fillcolor</p:attrName>
                                        </p:attrNameLst>
                                      </p:cBhvr>
                                      <p:to>
                                        <p:clrVal>
                                          <a:srgbClr val="009900"/>
                                        </p:clrVal>
                                      </p:to>
                                    </p:set>
                                    <p:set>
                                      <p:cBhvr>
                                        <p:cTn id="159" dur="indefinite"/>
                                        <p:tgtEl>
                                          <p:spTgt spid="198"/>
                                        </p:tgtEl>
                                        <p:attrNameLst>
                                          <p:attrName>fill.type</p:attrName>
                                        </p:attrNameLst>
                                      </p:cBhvr>
                                      <p:to>
                                        <p:strVal val="solid"/>
                                      </p:to>
                                    </p:set>
                                    <p:set>
                                      <p:cBhvr>
                                        <p:cTn id="160" dur="indefinite"/>
                                        <p:tgtEl>
                                          <p:spTgt spid="198"/>
                                        </p:tgtEl>
                                        <p:attrNameLst>
                                          <p:attrName>fill.on</p:attrName>
                                        </p:attrNameLst>
                                      </p:cBhvr>
                                      <p:to>
                                        <p:strVal val="true"/>
                                      </p:to>
                                    </p:set>
                                  </p:childTnLst>
                                </p:cTn>
                              </p:par>
                            </p:childTnLst>
                          </p:cTn>
                        </p:par>
                        <p:par>
                          <p:cTn id="161" fill="hold">
                            <p:stCondLst>
                              <p:cond delay="0"/>
                            </p:stCondLst>
                            <p:childTnLst>
                              <p:par>
                                <p:cTn id="162" presetID="1" presetClass="entr" presetSubtype="0" fill="hold" grpId="0" nodeType="afterEffect">
                                  <p:stCondLst>
                                    <p:cond delay="0"/>
                                  </p:stCondLst>
                                  <p:childTnLst>
                                    <p:set>
                                      <p:cBhvr>
                                        <p:cTn id="163" dur="1" fill="hold">
                                          <p:stCondLst>
                                            <p:cond delay="0"/>
                                          </p:stCondLst>
                                        </p:cTn>
                                        <p:tgtEl>
                                          <p:spTgt spid="206"/>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205"/>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mph" presetSubtype="1" nodeType="clickEffect">
                                  <p:stCondLst>
                                    <p:cond delay="0"/>
                                  </p:stCondLst>
                                  <p:childTnLst>
                                    <p:set>
                                      <p:cBhvr>
                                        <p:cTn id="169" dur="indefinite"/>
                                        <p:tgtEl>
                                          <p:spTgt spid="192"/>
                                        </p:tgtEl>
                                        <p:attrNameLst>
                                          <p:attrName>fillcolor</p:attrName>
                                        </p:attrNameLst>
                                      </p:cBhvr>
                                      <p:to>
                                        <p:clrVal>
                                          <a:srgbClr val="EEF32B"/>
                                        </p:clrVal>
                                      </p:to>
                                    </p:set>
                                    <p:set>
                                      <p:cBhvr>
                                        <p:cTn id="170" dur="indefinite"/>
                                        <p:tgtEl>
                                          <p:spTgt spid="192"/>
                                        </p:tgtEl>
                                        <p:attrNameLst>
                                          <p:attrName>fill.type</p:attrName>
                                        </p:attrNameLst>
                                      </p:cBhvr>
                                      <p:to>
                                        <p:strVal val="solid"/>
                                      </p:to>
                                    </p:set>
                                    <p:set>
                                      <p:cBhvr>
                                        <p:cTn id="171" dur="indefinite"/>
                                        <p:tgtEl>
                                          <p:spTgt spid="192"/>
                                        </p:tgtEl>
                                        <p:attrNameLst>
                                          <p:attrName>fill.on</p:attrName>
                                        </p:attrNameLst>
                                      </p:cBhvr>
                                      <p:to>
                                        <p:strVal val="true"/>
                                      </p:to>
                                    </p:set>
                                  </p:childTnLst>
                                </p:cTn>
                              </p:par>
                              <p:par>
                                <p:cTn id="172" presetID="1" presetClass="emph" presetSubtype="1" nodeType="withEffect">
                                  <p:stCondLst>
                                    <p:cond delay="0"/>
                                  </p:stCondLst>
                                  <p:childTnLst>
                                    <p:set>
                                      <p:cBhvr>
                                        <p:cTn id="173" dur="indefinite"/>
                                        <p:tgtEl>
                                          <p:spTgt spid="193"/>
                                        </p:tgtEl>
                                        <p:attrNameLst>
                                          <p:attrName>fillcolor</p:attrName>
                                        </p:attrNameLst>
                                      </p:cBhvr>
                                      <p:to>
                                        <p:clrVal>
                                          <a:srgbClr val="EEF32B"/>
                                        </p:clrVal>
                                      </p:to>
                                    </p:set>
                                    <p:set>
                                      <p:cBhvr>
                                        <p:cTn id="174" dur="indefinite"/>
                                        <p:tgtEl>
                                          <p:spTgt spid="193"/>
                                        </p:tgtEl>
                                        <p:attrNameLst>
                                          <p:attrName>fill.type</p:attrName>
                                        </p:attrNameLst>
                                      </p:cBhvr>
                                      <p:to>
                                        <p:strVal val="solid"/>
                                      </p:to>
                                    </p:set>
                                    <p:set>
                                      <p:cBhvr>
                                        <p:cTn id="175" dur="indefinite"/>
                                        <p:tgtEl>
                                          <p:spTgt spid="193"/>
                                        </p:tgtEl>
                                        <p:attrNameLst>
                                          <p:attrName>fill.on</p:attrName>
                                        </p:attrNameLst>
                                      </p:cBhvr>
                                      <p:to>
                                        <p:strVal val="true"/>
                                      </p:to>
                                    </p:set>
                                  </p:childTnLst>
                                </p:cTn>
                              </p:par>
                            </p:childTnLst>
                          </p:cTn>
                        </p:par>
                        <p:par>
                          <p:cTn id="176" fill="hold">
                            <p:stCondLst>
                              <p:cond delay="0"/>
                            </p:stCondLst>
                            <p:childTnLst>
                              <p:par>
                                <p:cTn id="177" presetID="1" presetClass="entr" presetSubtype="0" fill="hold" grpId="0" nodeType="afterEffect">
                                  <p:stCondLst>
                                    <p:cond delay="0"/>
                                  </p:stCondLst>
                                  <p:childTnLst>
                                    <p:set>
                                      <p:cBhvr>
                                        <p:cTn id="178" dur="1" fill="hold">
                                          <p:stCondLst>
                                            <p:cond delay="0"/>
                                          </p:stCondLst>
                                        </p:cTn>
                                        <p:tgtEl>
                                          <p:spTgt spid="207"/>
                                        </p:tgtEl>
                                        <p:attrNameLst>
                                          <p:attrName>style.visibility</p:attrName>
                                        </p:attrNameLst>
                                      </p:cBhvr>
                                      <p:to>
                                        <p:strVal val="visible"/>
                                      </p:to>
                                    </p:set>
                                  </p:childTnLst>
                                </p:cTn>
                              </p:par>
                            </p:childTnLst>
                          </p:cTn>
                        </p:par>
                        <p:par>
                          <p:cTn id="179" fill="hold">
                            <p:stCondLst>
                              <p:cond delay="0"/>
                            </p:stCondLst>
                            <p:childTnLst>
                              <p:par>
                                <p:cTn id="180" presetID="1" presetClass="entr" presetSubtype="0" fill="hold" grpId="0" nodeType="afterEffect">
                                  <p:stCondLst>
                                    <p:cond delay="0"/>
                                  </p:stCondLst>
                                  <p:childTnLst>
                                    <p:set>
                                      <p:cBhvr>
                                        <p:cTn id="181" dur="1" fill="hold">
                                          <p:stCondLst>
                                            <p:cond delay="0"/>
                                          </p:stCondLst>
                                        </p:cTn>
                                        <p:tgtEl>
                                          <p:spTgt spid="208"/>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3">
                                            <p:txEl>
                                              <p:pRg st="10" end="10"/>
                                            </p:txEl>
                                          </p:spTgt>
                                        </p:tgtEl>
                                        <p:attrNameLst>
                                          <p:attrName>style.visibility</p:attrName>
                                        </p:attrNameLst>
                                      </p:cBhvr>
                                      <p:to>
                                        <p:strVal val="visible"/>
                                      </p:to>
                                    </p:set>
                                  </p:childTnLst>
                                </p:cTn>
                              </p:par>
                            </p:childTnLst>
                          </p:cTn>
                        </p:par>
                        <p:par>
                          <p:cTn id="190" fill="hold">
                            <p:stCondLst>
                              <p:cond delay="0"/>
                            </p:stCondLst>
                            <p:childTnLst>
                              <p:par>
                                <p:cTn id="191" presetID="1" presetClass="entr" presetSubtype="0" fill="hold" grpId="0" nodeType="afterEffect">
                                  <p:stCondLst>
                                    <p:cond delay="0"/>
                                  </p:stCondLst>
                                  <p:childTnLst>
                                    <p:set>
                                      <p:cBhvr>
                                        <p:cTn id="192" dur="1" fill="hold">
                                          <p:stCondLst>
                                            <p:cond delay="0"/>
                                          </p:stCondLst>
                                        </p:cTn>
                                        <p:tgtEl>
                                          <p:spTgt spid="209"/>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210">
                                            <p:bg/>
                                          </p:spTgt>
                                        </p:tgtEl>
                                        <p:attrNameLst>
                                          <p:attrName>style.visibility</p:attrName>
                                        </p:attrNameLst>
                                      </p:cBhvr>
                                      <p:to>
                                        <p:strVal val="visible"/>
                                      </p:to>
                                    </p:set>
                                  </p:childTnLst>
                                </p:cTn>
                              </p:par>
                              <p:par>
                                <p:cTn id="195" presetID="1" presetClass="entr" presetSubtype="0" fill="hold" grpId="0" nodeType="withEffect" nodePh="1">
                                  <p:stCondLst>
                                    <p:cond delay="0"/>
                                  </p:stCondLst>
                                  <p:endCondLst>
                                    <p:cond evt="begin" delay="0">
                                      <p:tn val="195"/>
                                    </p:cond>
                                  </p:endCondLst>
                                  <p:childTnLst>
                                    <p:set>
                                      <p:cBhvr>
                                        <p:cTn id="196" dur="1" fill="hold">
                                          <p:stCondLst>
                                            <p:cond delay="0"/>
                                          </p:stCondLst>
                                        </p:cTn>
                                        <p:tgtEl>
                                          <p:spTgt spid="2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7" grpId="0" animBg="1"/>
      <p:bldP spid="138" grpId="0" animBg="1"/>
      <p:bldP spid="142" grpId="0"/>
      <p:bldP spid="143"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p:bldP spid="177" grpId="0"/>
      <p:bldP spid="178" grpId="0" animBg="1"/>
      <p:bldP spid="179" grpId="0" animBg="1"/>
      <p:bldP spid="180" grpId="0" animBg="1"/>
      <p:bldP spid="181" grpId="0" animBg="1"/>
      <p:bldP spid="182" grpId="0" animBg="1"/>
      <p:bldP spid="183" grpId="0"/>
      <p:bldP spid="184" grpId="0"/>
      <p:bldP spid="185" grpId="0"/>
      <p:bldP spid="186" grpId="0"/>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5" grpId="0" animBg="1"/>
      <p:bldP spid="206" grpId="0" animBg="1"/>
      <p:bldP spid="207" grpId="0" animBg="1"/>
      <p:bldP spid="208" grpId="0" animBg="1"/>
      <p:bldP spid="209" grpId="0"/>
      <p:bldP spid="210"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b="1" dirty="0"/>
              <a:t>PCBs</a:t>
            </a:r>
            <a:r>
              <a:rPr lang="en-US" sz="1800" dirty="0"/>
              <a:t> of a task can be evicted by </a:t>
            </a:r>
            <a:r>
              <a:rPr lang="en-US" sz="1800" b="1" dirty="0"/>
              <a:t>other</a:t>
            </a:r>
            <a:r>
              <a:rPr lang="en-US" sz="1800" dirty="0"/>
              <a:t> task execution in the system</a:t>
            </a:r>
          </a:p>
          <a:p>
            <a:r>
              <a:rPr lang="en-US" sz="1800" b="1" dirty="0"/>
              <a:t>Memory overhead</a:t>
            </a:r>
            <a:r>
              <a:rPr lang="en-US" sz="1800" dirty="0"/>
              <a:t> due to </a:t>
            </a:r>
            <a:r>
              <a:rPr lang="en-US" sz="1800" b="1" dirty="0"/>
              <a:t>eviction</a:t>
            </a:r>
            <a:r>
              <a:rPr lang="en-US" sz="1800" dirty="0"/>
              <a:t> of </a:t>
            </a:r>
            <a:r>
              <a:rPr lang="en-US" sz="1800" b="1" dirty="0"/>
              <a:t>PCBs</a:t>
            </a:r>
            <a:r>
              <a:rPr lang="en-US" sz="1800" dirty="0"/>
              <a:t> is termed as </a:t>
            </a:r>
            <a:r>
              <a:rPr lang="en-US" sz="1800" b="1" dirty="0"/>
              <a:t>Cache Persistence Reload Overhead (CPRO).</a:t>
            </a:r>
          </a:p>
          <a:p>
            <a:r>
              <a:rPr lang="en-US" sz="1800" b="1" dirty="0"/>
              <a:t>CPRO</a:t>
            </a:r>
            <a:r>
              <a:rPr lang="en-US" sz="1800" b="1" baseline="-25000" dirty="0"/>
              <a:t>2,3</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     </a:t>
            </a:r>
            <a:r>
              <a:rPr lang="en-US" sz="2100" b="1" dirty="0"/>
              <a:t>      </a:t>
            </a:r>
          </a:p>
          <a:p>
            <a:pPr marL="0" indent="0">
              <a:buNone/>
            </a:pPr>
            <a:endParaRPr lang="en-US" sz="1800" dirty="0"/>
          </a:p>
          <a:p>
            <a:endParaRPr lang="en-US" sz="1500" dirty="0"/>
          </a:p>
        </p:txBody>
      </p:sp>
      <p:sp>
        <p:nvSpPr>
          <p:cNvPr id="6" name="Slide Number Placeholder 5"/>
          <p:cNvSpPr>
            <a:spLocks noGrp="1"/>
          </p:cNvSpPr>
          <p:nvPr>
            <p:ph type="sldNum" sz="quarter" idx="12"/>
          </p:nvPr>
        </p:nvSpPr>
        <p:spPr/>
        <p:txBody>
          <a:bodyPr/>
          <a:lstStyle/>
          <a:p>
            <a:fld id="{61BA737E-4C38-4B49-BAFF-3950B3257663}" type="slidenum">
              <a:rPr lang="en-US" smtClean="0"/>
              <a:t>11</a:t>
            </a:fld>
            <a:endParaRPr lang="en-US"/>
          </a:p>
        </p:txBody>
      </p:sp>
      <p:sp>
        <p:nvSpPr>
          <p:cNvPr id="340" name="Rectangle 339"/>
          <p:cNvSpPr/>
          <p:nvPr/>
        </p:nvSpPr>
        <p:spPr>
          <a:xfrm>
            <a:off x="4082747" y="3203832"/>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341" name="Straight Arrow Connector 340"/>
          <p:cNvCxnSpPr/>
          <p:nvPr/>
        </p:nvCxnSpPr>
        <p:spPr>
          <a:xfrm>
            <a:off x="3070054" y="3454062"/>
            <a:ext cx="2744624"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2" name="Rectangle 341"/>
          <p:cNvSpPr/>
          <p:nvPr/>
        </p:nvSpPr>
        <p:spPr>
          <a:xfrm>
            <a:off x="2708026" y="2864627"/>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2</a:t>
            </a:r>
            <a:endParaRPr lang="en-US" sz="1350" kern="0" dirty="0">
              <a:solidFill>
                <a:sysClr val="windowText" lastClr="000000"/>
              </a:solidFill>
            </a:endParaRPr>
          </a:p>
        </p:txBody>
      </p:sp>
      <p:sp>
        <p:nvSpPr>
          <p:cNvPr id="343" name="Rectangle 342"/>
          <p:cNvSpPr/>
          <p:nvPr/>
        </p:nvSpPr>
        <p:spPr>
          <a:xfrm>
            <a:off x="2708923" y="3183950"/>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3</a:t>
            </a:r>
            <a:endParaRPr lang="en-US" sz="1350" kern="0" dirty="0">
              <a:solidFill>
                <a:sysClr val="windowText" lastClr="000000"/>
              </a:solidFill>
            </a:endParaRPr>
          </a:p>
        </p:txBody>
      </p:sp>
      <p:sp>
        <p:nvSpPr>
          <p:cNvPr id="344" name="Rectangle 343"/>
          <p:cNvSpPr/>
          <p:nvPr/>
        </p:nvSpPr>
        <p:spPr>
          <a:xfrm>
            <a:off x="3020338" y="3203832"/>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dirty="0">
              <a:solidFill>
                <a:sysClr val="windowText" lastClr="000000"/>
              </a:solidFill>
            </a:endParaRPr>
          </a:p>
        </p:txBody>
      </p:sp>
      <p:cxnSp>
        <p:nvCxnSpPr>
          <p:cNvPr id="345" name="Straight Arrow Connector 344"/>
          <p:cNvCxnSpPr>
            <a:stCxn id="344" idx="1"/>
          </p:cNvCxnSpPr>
          <p:nvPr/>
        </p:nvCxnSpPr>
        <p:spPr>
          <a:xfrm flipV="1">
            <a:off x="3020338" y="3069476"/>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6" name="Rectangle 345"/>
          <p:cNvSpPr/>
          <p:nvPr/>
        </p:nvSpPr>
        <p:spPr>
          <a:xfrm>
            <a:off x="3554733" y="2895341"/>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347" name="Straight Arrow Connector 346"/>
          <p:cNvCxnSpPr>
            <a:stCxn id="346" idx="1"/>
          </p:cNvCxnSpPr>
          <p:nvPr/>
        </p:nvCxnSpPr>
        <p:spPr>
          <a:xfrm flipV="1">
            <a:off x="3554733" y="2760985"/>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8" name="Rectangle 347"/>
          <p:cNvSpPr/>
          <p:nvPr/>
        </p:nvSpPr>
        <p:spPr>
          <a:xfrm>
            <a:off x="5165331" y="2890707"/>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349" name="Straight Arrow Connector 348"/>
          <p:cNvCxnSpPr>
            <a:stCxn id="348" idx="1"/>
          </p:cNvCxnSpPr>
          <p:nvPr/>
        </p:nvCxnSpPr>
        <p:spPr>
          <a:xfrm flipV="1">
            <a:off x="5165331" y="2756352"/>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0" name="Rectangle 349"/>
          <p:cNvSpPr/>
          <p:nvPr/>
        </p:nvSpPr>
        <p:spPr>
          <a:xfrm>
            <a:off x="3026719" y="3569144"/>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51" name="Rectangle 350"/>
          <p:cNvSpPr/>
          <p:nvPr/>
        </p:nvSpPr>
        <p:spPr>
          <a:xfrm>
            <a:off x="3026719" y="356630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52" name="Rectangle 351"/>
          <p:cNvSpPr/>
          <p:nvPr/>
        </p:nvSpPr>
        <p:spPr>
          <a:xfrm>
            <a:off x="3026719" y="36729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53" name="Rectangle 352"/>
          <p:cNvSpPr/>
          <p:nvPr/>
        </p:nvSpPr>
        <p:spPr>
          <a:xfrm>
            <a:off x="3026719" y="37767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54" name="Rectangle 353"/>
          <p:cNvSpPr/>
          <p:nvPr/>
        </p:nvSpPr>
        <p:spPr>
          <a:xfrm>
            <a:off x="3026719" y="388852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55" name="Rectangle 354"/>
          <p:cNvSpPr/>
          <p:nvPr/>
        </p:nvSpPr>
        <p:spPr>
          <a:xfrm>
            <a:off x="3026719" y="399515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6" name="Rectangle 355"/>
          <p:cNvSpPr/>
          <p:nvPr/>
        </p:nvSpPr>
        <p:spPr>
          <a:xfrm>
            <a:off x="3026719" y="409894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7" name="Rectangle 356"/>
          <p:cNvSpPr/>
          <p:nvPr/>
        </p:nvSpPr>
        <p:spPr>
          <a:xfrm>
            <a:off x="3026719" y="420557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8" name="Rectangle 357"/>
          <p:cNvSpPr/>
          <p:nvPr/>
        </p:nvSpPr>
        <p:spPr>
          <a:xfrm>
            <a:off x="3026719" y="431220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9" name="Rectangle 358"/>
          <p:cNvSpPr/>
          <p:nvPr/>
        </p:nvSpPr>
        <p:spPr>
          <a:xfrm>
            <a:off x="3026719" y="441598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0" name="Rectangle 359"/>
          <p:cNvSpPr/>
          <p:nvPr/>
        </p:nvSpPr>
        <p:spPr>
          <a:xfrm>
            <a:off x="3026719" y="45194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1" name="Rectangle 360"/>
          <p:cNvSpPr/>
          <p:nvPr/>
        </p:nvSpPr>
        <p:spPr>
          <a:xfrm>
            <a:off x="3554733" y="3569144"/>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62" name="Rectangle 361"/>
          <p:cNvSpPr/>
          <p:nvPr/>
        </p:nvSpPr>
        <p:spPr>
          <a:xfrm>
            <a:off x="3554733" y="356630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3" name="Rectangle 362"/>
          <p:cNvSpPr/>
          <p:nvPr/>
        </p:nvSpPr>
        <p:spPr>
          <a:xfrm>
            <a:off x="3554733" y="36729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4" name="Rectangle 363"/>
          <p:cNvSpPr/>
          <p:nvPr/>
        </p:nvSpPr>
        <p:spPr>
          <a:xfrm>
            <a:off x="3554733" y="37767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5" name="Rectangle 364"/>
          <p:cNvSpPr/>
          <p:nvPr/>
        </p:nvSpPr>
        <p:spPr>
          <a:xfrm>
            <a:off x="3554733" y="388852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6" name="Rectangle 365"/>
          <p:cNvSpPr/>
          <p:nvPr/>
        </p:nvSpPr>
        <p:spPr>
          <a:xfrm>
            <a:off x="3554733" y="399515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7" name="Rectangle 366"/>
          <p:cNvSpPr/>
          <p:nvPr/>
        </p:nvSpPr>
        <p:spPr>
          <a:xfrm>
            <a:off x="3554733" y="409894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8" name="Rectangle 367"/>
          <p:cNvSpPr/>
          <p:nvPr/>
        </p:nvSpPr>
        <p:spPr>
          <a:xfrm>
            <a:off x="3554733" y="420557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69" name="Rectangle 368"/>
          <p:cNvSpPr/>
          <p:nvPr/>
        </p:nvSpPr>
        <p:spPr>
          <a:xfrm>
            <a:off x="3554733" y="431220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0" name="Rectangle 369"/>
          <p:cNvSpPr/>
          <p:nvPr/>
        </p:nvSpPr>
        <p:spPr>
          <a:xfrm>
            <a:off x="3554733" y="441598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1" name="Rectangle 370"/>
          <p:cNvSpPr/>
          <p:nvPr/>
        </p:nvSpPr>
        <p:spPr>
          <a:xfrm>
            <a:off x="4086151" y="3569144"/>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2" name="Rectangle 371"/>
          <p:cNvSpPr/>
          <p:nvPr/>
        </p:nvSpPr>
        <p:spPr>
          <a:xfrm>
            <a:off x="4086151" y="36729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3" name="Rectangle 372"/>
          <p:cNvSpPr/>
          <p:nvPr/>
        </p:nvSpPr>
        <p:spPr>
          <a:xfrm>
            <a:off x="4086151" y="37767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4" name="Rectangle 373"/>
          <p:cNvSpPr/>
          <p:nvPr/>
        </p:nvSpPr>
        <p:spPr>
          <a:xfrm>
            <a:off x="4086151" y="388852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5" name="Rectangle 374"/>
          <p:cNvSpPr/>
          <p:nvPr/>
        </p:nvSpPr>
        <p:spPr>
          <a:xfrm>
            <a:off x="4086151" y="399515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6" name="Rectangle 375"/>
          <p:cNvSpPr/>
          <p:nvPr/>
        </p:nvSpPr>
        <p:spPr>
          <a:xfrm>
            <a:off x="4086151" y="409894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7" name="Rectangle 376"/>
          <p:cNvSpPr/>
          <p:nvPr/>
        </p:nvSpPr>
        <p:spPr>
          <a:xfrm>
            <a:off x="4086151" y="420557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8" name="Rectangle 377"/>
          <p:cNvSpPr/>
          <p:nvPr/>
        </p:nvSpPr>
        <p:spPr>
          <a:xfrm>
            <a:off x="4086151" y="431220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9" name="Rectangle 378"/>
          <p:cNvSpPr/>
          <p:nvPr/>
        </p:nvSpPr>
        <p:spPr>
          <a:xfrm>
            <a:off x="4086151" y="441598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0" name="Rectangle 379"/>
          <p:cNvSpPr/>
          <p:nvPr/>
        </p:nvSpPr>
        <p:spPr>
          <a:xfrm>
            <a:off x="4086151" y="45194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1" name="Rectangle 380"/>
          <p:cNvSpPr/>
          <p:nvPr/>
        </p:nvSpPr>
        <p:spPr>
          <a:xfrm>
            <a:off x="4617568" y="3569144"/>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2" name="Rectangle 381"/>
          <p:cNvSpPr/>
          <p:nvPr/>
        </p:nvSpPr>
        <p:spPr>
          <a:xfrm>
            <a:off x="4617568" y="356630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3" name="Rectangle 382"/>
          <p:cNvSpPr/>
          <p:nvPr/>
        </p:nvSpPr>
        <p:spPr>
          <a:xfrm>
            <a:off x="4617568" y="36729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4" name="Rectangle 383"/>
          <p:cNvSpPr/>
          <p:nvPr/>
        </p:nvSpPr>
        <p:spPr>
          <a:xfrm>
            <a:off x="4617568" y="37767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5" name="Rectangle 384"/>
          <p:cNvSpPr/>
          <p:nvPr/>
        </p:nvSpPr>
        <p:spPr>
          <a:xfrm>
            <a:off x="4617568" y="388852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6" name="Rectangle 385"/>
          <p:cNvSpPr/>
          <p:nvPr/>
        </p:nvSpPr>
        <p:spPr>
          <a:xfrm>
            <a:off x="4617568" y="399515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7" name="Rectangle 386"/>
          <p:cNvSpPr/>
          <p:nvPr/>
        </p:nvSpPr>
        <p:spPr>
          <a:xfrm>
            <a:off x="4617568" y="409894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8" name="Rectangle 387"/>
          <p:cNvSpPr/>
          <p:nvPr/>
        </p:nvSpPr>
        <p:spPr>
          <a:xfrm>
            <a:off x="4617568" y="420557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9" name="Rectangle 388"/>
          <p:cNvSpPr/>
          <p:nvPr/>
        </p:nvSpPr>
        <p:spPr>
          <a:xfrm>
            <a:off x="4617568" y="431220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0" name="Rectangle 389"/>
          <p:cNvSpPr/>
          <p:nvPr/>
        </p:nvSpPr>
        <p:spPr>
          <a:xfrm>
            <a:off x="4617568" y="441598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1" name="Rectangle 390"/>
          <p:cNvSpPr/>
          <p:nvPr/>
        </p:nvSpPr>
        <p:spPr>
          <a:xfrm>
            <a:off x="4617568" y="45194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2" name="Rectangle 391"/>
          <p:cNvSpPr/>
          <p:nvPr/>
        </p:nvSpPr>
        <p:spPr>
          <a:xfrm>
            <a:off x="5145581" y="3569144"/>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3" name="Rectangle 392"/>
          <p:cNvSpPr/>
          <p:nvPr/>
        </p:nvSpPr>
        <p:spPr>
          <a:xfrm>
            <a:off x="5145581" y="356630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4" name="Rectangle 393"/>
          <p:cNvSpPr/>
          <p:nvPr/>
        </p:nvSpPr>
        <p:spPr>
          <a:xfrm>
            <a:off x="5145581" y="367293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5" name="Rectangle 394"/>
          <p:cNvSpPr/>
          <p:nvPr/>
        </p:nvSpPr>
        <p:spPr>
          <a:xfrm>
            <a:off x="5145581" y="37767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6" name="Rectangle 395"/>
          <p:cNvSpPr/>
          <p:nvPr/>
        </p:nvSpPr>
        <p:spPr>
          <a:xfrm>
            <a:off x="5145581" y="38885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7" name="Rectangle 396"/>
          <p:cNvSpPr/>
          <p:nvPr/>
        </p:nvSpPr>
        <p:spPr>
          <a:xfrm>
            <a:off x="5145581" y="399515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8" name="Rectangle 397"/>
          <p:cNvSpPr/>
          <p:nvPr/>
        </p:nvSpPr>
        <p:spPr>
          <a:xfrm>
            <a:off x="5145581" y="40989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9" name="Rectangle 398"/>
          <p:cNvSpPr/>
          <p:nvPr/>
        </p:nvSpPr>
        <p:spPr>
          <a:xfrm>
            <a:off x="5145581" y="42055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00" name="Rectangle 399"/>
          <p:cNvSpPr/>
          <p:nvPr/>
        </p:nvSpPr>
        <p:spPr>
          <a:xfrm>
            <a:off x="5145581" y="431220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01" name="Rectangle 400"/>
          <p:cNvSpPr/>
          <p:nvPr/>
        </p:nvSpPr>
        <p:spPr>
          <a:xfrm>
            <a:off x="5145581" y="441598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02" name="Rectangle 401"/>
          <p:cNvSpPr/>
          <p:nvPr/>
        </p:nvSpPr>
        <p:spPr>
          <a:xfrm>
            <a:off x="5145581" y="451942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03" name="Rectangle 402"/>
          <p:cNvSpPr/>
          <p:nvPr/>
        </p:nvSpPr>
        <p:spPr>
          <a:xfrm>
            <a:off x="3886943" y="4606165"/>
            <a:ext cx="1101771"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404" name="Rectangle 403"/>
          <p:cNvSpPr/>
          <p:nvPr/>
        </p:nvSpPr>
        <p:spPr>
          <a:xfrm rot="16200000">
            <a:off x="2435233" y="3845749"/>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405" name="Rectangle 404"/>
          <p:cNvSpPr/>
          <p:nvPr/>
        </p:nvSpPr>
        <p:spPr>
          <a:xfrm>
            <a:off x="4087852" y="42027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06" name="Rectangle 405"/>
          <p:cNvSpPr/>
          <p:nvPr/>
        </p:nvSpPr>
        <p:spPr>
          <a:xfrm>
            <a:off x="4087852" y="430935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07" name="Rectangle 406"/>
          <p:cNvSpPr/>
          <p:nvPr/>
        </p:nvSpPr>
        <p:spPr>
          <a:xfrm>
            <a:off x="4087852" y="44131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08" name="Rectangle 407"/>
          <p:cNvSpPr/>
          <p:nvPr/>
        </p:nvSpPr>
        <p:spPr>
          <a:xfrm>
            <a:off x="4087852" y="45165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09" name="Rectangle 408"/>
          <p:cNvSpPr/>
          <p:nvPr/>
        </p:nvSpPr>
        <p:spPr>
          <a:xfrm>
            <a:off x="4084449" y="399800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0" name="Rectangle 409"/>
          <p:cNvSpPr/>
          <p:nvPr/>
        </p:nvSpPr>
        <p:spPr>
          <a:xfrm>
            <a:off x="4084449" y="410178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1" name="Rectangle 410"/>
          <p:cNvSpPr/>
          <p:nvPr/>
        </p:nvSpPr>
        <p:spPr>
          <a:xfrm>
            <a:off x="4615867" y="35727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2" name="Rectangle 411"/>
          <p:cNvSpPr/>
          <p:nvPr/>
        </p:nvSpPr>
        <p:spPr>
          <a:xfrm>
            <a:off x="4615867" y="36793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3" name="Rectangle 412"/>
          <p:cNvSpPr/>
          <p:nvPr/>
        </p:nvSpPr>
        <p:spPr>
          <a:xfrm>
            <a:off x="4615867" y="37831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4" name="Rectangle 413"/>
          <p:cNvSpPr/>
          <p:nvPr/>
        </p:nvSpPr>
        <p:spPr>
          <a:xfrm>
            <a:off x="4615867" y="38949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5" name="Rectangle 414"/>
          <p:cNvSpPr/>
          <p:nvPr/>
        </p:nvSpPr>
        <p:spPr>
          <a:xfrm>
            <a:off x="4615867" y="40015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6" name="Rectangle 415"/>
          <p:cNvSpPr/>
          <p:nvPr/>
        </p:nvSpPr>
        <p:spPr>
          <a:xfrm>
            <a:off x="4615867" y="410536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7" name="Rectangle 416"/>
          <p:cNvSpPr/>
          <p:nvPr/>
        </p:nvSpPr>
        <p:spPr>
          <a:xfrm>
            <a:off x="5147283" y="420469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8" name="Rectangle 417"/>
          <p:cNvSpPr/>
          <p:nvPr/>
        </p:nvSpPr>
        <p:spPr>
          <a:xfrm>
            <a:off x="5147283" y="43113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9" name="Rectangle 418"/>
          <p:cNvSpPr/>
          <p:nvPr/>
        </p:nvSpPr>
        <p:spPr>
          <a:xfrm>
            <a:off x="5147283" y="441510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20" name="Rectangle 419"/>
          <p:cNvSpPr/>
          <p:nvPr/>
        </p:nvSpPr>
        <p:spPr>
          <a:xfrm>
            <a:off x="5147283" y="451855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21" name="Rectangle 420"/>
          <p:cNvSpPr/>
          <p:nvPr/>
        </p:nvSpPr>
        <p:spPr>
          <a:xfrm>
            <a:off x="5143879" y="399997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22" name="Rectangle 421"/>
          <p:cNvSpPr/>
          <p:nvPr/>
        </p:nvSpPr>
        <p:spPr>
          <a:xfrm>
            <a:off x="5143879" y="410375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23" name="Rectangle 422"/>
          <p:cNvSpPr/>
          <p:nvPr/>
        </p:nvSpPr>
        <p:spPr>
          <a:xfrm>
            <a:off x="3410345" y="3410194"/>
            <a:ext cx="391664"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424" name="Rectangle 423"/>
          <p:cNvSpPr/>
          <p:nvPr/>
        </p:nvSpPr>
        <p:spPr>
          <a:xfrm>
            <a:off x="3940540" y="3410194"/>
            <a:ext cx="395864"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425" name="Rectangle 424"/>
          <p:cNvSpPr/>
          <p:nvPr/>
        </p:nvSpPr>
        <p:spPr>
          <a:xfrm>
            <a:off x="4468554" y="3410194"/>
            <a:ext cx="379077"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426" name="Rectangle 425"/>
          <p:cNvSpPr/>
          <p:nvPr/>
        </p:nvSpPr>
        <p:spPr>
          <a:xfrm>
            <a:off x="4988715" y="3410193"/>
            <a:ext cx="397064"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400</a:t>
            </a:r>
            <a:endParaRPr lang="en-US" sz="750" kern="0" dirty="0">
              <a:solidFill>
                <a:sysClr val="windowText" lastClr="000000"/>
              </a:solidFill>
            </a:endParaRPr>
          </a:p>
        </p:txBody>
      </p:sp>
      <p:sp>
        <p:nvSpPr>
          <p:cNvPr id="427" name="Rectangle 426"/>
          <p:cNvSpPr/>
          <p:nvPr/>
        </p:nvSpPr>
        <p:spPr>
          <a:xfrm>
            <a:off x="5526862" y="3410193"/>
            <a:ext cx="419966"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500</a:t>
            </a:r>
            <a:endParaRPr lang="en-US" sz="750" kern="0" dirty="0">
              <a:solidFill>
                <a:sysClr val="windowText" lastClr="000000"/>
              </a:solidFill>
            </a:endParaRPr>
          </a:p>
        </p:txBody>
      </p:sp>
      <p:sp>
        <p:nvSpPr>
          <p:cNvPr id="428" name="Rectangle 427"/>
          <p:cNvSpPr/>
          <p:nvPr/>
        </p:nvSpPr>
        <p:spPr>
          <a:xfrm>
            <a:off x="2939042" y="3410193"/>
            <a:ext cx="19137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429" name="Rectangle 428"/>
          <p:cNvSpPr/>
          <p:nvPr/>
        </p:nvSpPr>
        <p:spPr>
          <a:xfrm>
            <a:off x="3556303" y="3572001"/>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430" name="Rectangle 429"/>
          <p:cNvSpPr/>
          <p:nvPr/>
        </p:nvSpPr>
        <p:spPr>
          <a:xfrm>
            <a:off x="3556303" y="367578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431" name="Rectangle 430"/>
          <p:cNvSpPr/>
          <p:nvPr/>
        </p:nvSpPr>
        <p:spPr>
          <a:xfrm>
            <a:off x="3556039" y="377154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432" name="Rectangle 431"/>
          <p:cNvSpPr/>
          <p:nvPr/>
        </p:nvSpPr>
        <p:spPr>
          <a:xfrm>
            <a:off x="3558987" y="388800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433" name="Rectangle 432"/>
          <p:cNvSpPr/>
          <p:nvPr/>
        </p:nvSpPr>
        <p:spPr>
          <a:xfrm>
            <a:off x="3558987" y="399463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434" name="Rectangle 433"/>
          <p:cNvSpPr/>
          <p:nvPr/>
        </p:nvSpPr>
        <p:spPr>
          <a:xfrm>
            <a:off x="3559251" y="410610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435" name="Rectangle 434"/>
          <p:cNvSpPr/>
          <p:nvPr/>
        </p:nvSpPr>
        <p:spPr>
          <a:xfrm>
            <a:off x="4092531" y="420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36" name="Rectangle 435"/>
          <p:cNvSpPr/>
          <p:nvPr/>
        </p:nvSpPr>
        <p:spPr>
          <a:xfrm>
            <a:off x="4092531" y="431114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37" name="Rectangle 436"/>
          <p:cNvSpPr/>
          <p:nvPr/>
        </p:nvSpPr>
        <p:spPr>
          <a:xfrm>
            <a:off x="4092531" y="441493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38" name="Rectangle 437"/>
          <p:cNvSpPr/>
          <p:nvPr/>
        </p:nvSpPr>
        <p:spPr>
          <a:xfrm>
            <a:off x="4092531" y="451837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39" name="Rectangle 438"/>
          <p:cNvSpPr/>
          <p:nvPr/>
        </p:nvSpPr>
        <p:spPr>
          <a:xfrm>
            <a:off x="4089127" y="3999791"/>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440" name="Rectangle 439"/>
          <p:cNvSpPr/>
          <p:nvPr/>
        </p:nvSpPr>
        <p:spPr>
          <a:xfrm>
            <a:off x="4089127" y="410357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441" name="Rectangle 440"/>
          <p:cNvSpPr/>
          <p:nvPr/>
        </p:nvSpPr>
        <p:spPr>
          <a:xfrm>
            <a:off x="4084448" y="356786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42" name="Rectangle 441"/>
          <p:cNvSpPr/>
          <p:nvPr/>
        </p:nvSpPr>
        <p:spPr>
          <a:xfrm>
            <a:off x="4615016" y="357005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443" name="Rectangle 442"/>
          <p:cNvSpPr/>
          <p:nvPr/>
        </p:nvSpPr>
        <p:spPr>
          <a:xfrm>
            <a:off x="4615016" y="3681870"/>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444" name="Rectangle 443"/>
          <p:cNvSpPr/>
          <p:nvPr/>
        </p:nvSpPr>
        <p:spPr>
          <a:xfrm>
            <a:off x="5145580" y="420557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45" name="Rectangle 444"/>
          <p:cNvSpPr/>
          <p:nvPr/>
        </p:nvSpPr>
        <p:spPr>
          <a:xfrm>
            <a:off x="5145580" y="43122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46" name="Rectangle 445"/>
          <p:cNvSpPr/>
          <p:nvPr/>
        </p:nvSpPr>
        <p:spPr>
          <a:xfrm>
            <a:off x="5145580" y="44159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47" name="Rectangle 446"/>
          <p:cNvSpPr/>
          <p:nvPr/>
        </p:nvSpPr>
        <p:spPr>
          <a:xfrm>
            <a:off x="5145580" y="451942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48" name="Rectangle 447"/>
          <p:cNvSpPr/>
          <p:nvPr/>
        </p:nvSpPr>
        <p:spPr>
          <a:xfrm>
            <a:off x="5150845" y="4000845"/>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449" name="Rectangle 448"/>
          <p:cNvSpPr/>
          <p:nvPr/>
        </p:nvSpPr>
        <p:spPr>
          <a:xfrm>
            <a:off x="5150845" y="410463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450" name="Rectangle 449"/>
          <p:cNvSpPr/>
          <p:nvPr/>
        </p:nvSpPr>
        <p:spPr>
          <a:xfrm>
            <a:off x="2708285" y="2537888"/>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451" name="Rectangle 450"/>
          <p:cNvSpPr/>
          <p:nvPr/>
        </p:nvSpPr>
        <p:spPr>
          <a:xfrm>
            <a:off x="4610761" y="2564257"/>
            <a:ext cx="528014" cy="253076"/>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452" name="Straight Arrow Connector 451"/>
          <p:cNvCxnSpPr>
            <a:stCxn id="451" idx="1"/>
          </p:cNvCxnSpPr>
          <p:nvPr/>
        </p:nvCxnSpPr>
        <p:spPr>
          <a:xfrm flipV="1">
            <a:off x="4610761" y="2429901"/>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3" name="Rectangle 452"/>
          <p:cNvSpPr/>
          <p:nvPr/>
        </p:nvSpPr>
        <p:spPr>
          <a:xfrm>
            <a:off x="3026718" y="4204515"/>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454" name="Rectangle 453"/>
          <p:cNvSpPr/>
          <p:nvPr/>
        </p:nvSpPr>
        <p:spPr>
          <a:xfrm>
            <a:off x="3026718" y="431114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455" name="Rectangle 454"/>
          <p:cNvSpPr/>
          <p:nvPr/>
        </p:nvSpPr>
        <p:spPr>
          <a:xfrm>
            <a:off x="3026718" y="441492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456" name="Rectangle 455"/>
          <p:cNvSpPr/>
          <p:nvPr/>
        </p:nvSpPr>
        <p:spPr>
          <a:xfrm>
            <a:off x="4087638" y="3890377"/>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457" name="Rectangle 456"/>
          <p:cNvSpPr/>
          <p:nvPr/>
        </p:nvSpPr>
        <p:spPr>
          <a:xfrm>
            <a:off x="5148133" y="356835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458" name="Rectangle 457"/>
          <p:cNvSpPr/>
          <p:nvPr/>
        </p:nvSpPr>
        <p:spPr>
          <a:xfrm>
            <a:off x="5148985" y="3889232"/>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459" name="Rectangle 458"/>
          <p:cNvSpPr/>
          <p:nvPr/>
        </p:nvSpPr>
        <p:spPr>
          <a:xfrm>
            <a:off x="5148985" y="367459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460" name="Rectangle 459"/>
          <p:cNvSpPr/>
          <p:nvPr/>
        </p:nvSpPr>
        <p:spPr>
          <a:xfrm>
            <a:off x="4091255" y="3780731"/>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461" name="Rectangle 460"/>
          <p:cNvSpPr/>
          <p:nvPr/>
        </p:nvSpPr>
        <p:spPr>
          <a:xfrm>
            <a:off x="4617637" y="3777047"/>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462" name="Rectangle 461"/>
          <p:cNvSpPr/>
          <p:nvPr/>
        </p:nvSpPr>
        <p:spPr>
          <a:xfrm>
            <a:off x="5147985" y="377752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463" name="Rectangle 462"/>
          <p:cNvSpPr/>
          <p:nvPr/>
        </p:nvSpPr>
        <p:spPr>
          <a:xfrm>
            <a:off x="4091256" y="3572392"/>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464" name="Rectangle 463"/>
          <p:cNvSpPr/>
          <p:nvPr/>
        </p:nvSpPr>
        <p:spPr>
          <a:xfrm>
            <a:off x="4091256" y="3676177"/>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465" name="Rectangle 464"/>
          <p:cNvSpPr/>
          <p:nvPr/>
        </p:nvSpPr>
        <p:spPr>
          <a:xfrm>
            <a:off x="4620865" y="399668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466" name="Rectangle 465"/>
          <p:cNvSpPr/>
          <p:nvPr/>
        </p:nvSpPr>
        <p:spPr>
          <a:xfrm>
            <a:off x="4620865" y="4100473"/>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467" name="Rectangle 466"/>
          <p:cNvSpPr/>
          <p:nvPr/>
        </p:nvSpPr>
        <p:spPr>
          <a:xfrm>
            <a:off x="4619376" y="389160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cxnSp>
        <p:nvCxnSpPr>
          <p:cNvPr id="5" name="Straight Arrow Connector 4"/>
          <p:cNvCxnSpPr>
            <a:stCxn id="346" idx="3"/>
            <a:endCxn id="348" idx="1"/>
          </p:cNvCxnSpPr>
          <p:nvPr/>
        </p:nvCxnSpPr>
        <p:spPr>
          <a:xfrm flipV="1">
            <a:off x="4082747" y="3017245"/>
            <a:ext cx="1082584" cy="4634"/>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68" name="Left Brace 467"/>
          <p:cNvSpPr/>
          <p:nvPr/>
        </p:nvSpPr>
        <p:spPr>
          <a:xfrm rot="10800000">
            <a:off x="5672745" y="3685474"/>
            <a:ext cx="321249" cy="301852"/>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69" name="Rounded Rectangle 468"/>
          <p:cNvSpPr/>
          <p:nvPr/>
        </p:nvSpPr>
        <p:spPr>
          <a:xfrm>
            <a:off x="6007354" y="3609071"/>
            <a:ext cx="831145" cy="496292"/>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CPRO</a:t>
            </a:r>
            <a:r>
              <a:rPr lang="en-US" sz="1400" baseline="-25000" dirty="0">
                <a:solidFill>
                  <a:schemeClr val="tx1"/>
                </a:solidFill>
              </a:rPr>
              <a:t>2,3</a:t>
            </a:r>
          </a:p>
          <a:p>
            <a:pPr algn="ctr"/>
            <a:r>
              <a:rPr lang="en-US" sz="1200" dirty="0">
                <a:solidFill>
                  <a:schemeClr val="tx1"/>
                </a:solidFill>
              </a:rPr>
              <a:t>{6,7,8}</a:t>
            </a:r>
          </a:p>
        </p:txBody>
      </p:sp>
      <p:sp>
        <p:nvSpPr>
          <p:cNvPr id="470" name="Content Placeholder 2"/>
          <p:cNvSpPr txBox="1">
            <a:spLocks/>
          </p:cNvSpPr>
          <p:nvPr/>
        </p:nvSpPr>
        <p:spPr>
          <a:xfrm>
            <a:off x="1097912" y="4930883"/>
            <a:ext cx="7120359" cy="899088"/>
          </a:xfrm>
          <a:prstGeom prst="rect">
            <a:avLst/>
          </a:prstGeom>
          <a:ln w="38100">
            <a:solidFill>
              <a:schemeClr val="accent1"/>
            </a:solidFill>
          </a:ln>
        </p:spPr>
        <p:txBody>
          <a:bodyPr vert="horz" lIns="91440" tIns="45720" rIns="91440" bIns="45720" rtlCol="0" anchor="ctr">
            <a:norm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b="1" dirty="0" err="1">
                <a:latin typeface="Calibri" panose="020F0502020204030204" pitchFamily="34" charset="0"/>
              </a:rPr>
              <a:t>CPRO</a:t>
            </a:r>
            <a:r>
              <a:rPr lang="en-US" b="1" baseline="-25000" dirty="0" err="1">
                <a:latin typeface="Calibri" panose="020F0502020204030204" pitchFamily="34" charset="0"/>
              </a:rPr>
              <a:t>j,i</a:t>
            </a:r>
            <a:r>
              <a:rPr lang="en-US" b="1" baseline="-25000" dirty="0">
                <a:latin typeface="Calibri" panose="020F0502020204030204" pitchFamily="34" charset="0"/>
              </a:rPr>
              <a:t> </a:t>
            </a:r>
            <a:r>
              <a:rPr lang="en-US" b="1" dirty="0">
                <a:latin typeface="Calibri" panose="020F0502020204030204" pitchFamily="34" charset="0"/>
              </a:rPr>
              <a:t> &lt;= |</a:t>
            </a:r>
            <a:r>
              <a:rPr lang="en-US" b="1" dirty="0" err="1">
                <a:latin typeface="Calibri" panose="020F0502020204030204" pitchFamily="34" charset="0"/>
              </a:rPr>
              <a:t>PCB</a:t>
            </a:r>
            <a:r>
              <a:rPr lang="en-US" b="1" baseline="-25000" dirty="0" err="1">
                <a:latin typeface="Calibri" panose="020F0502020204030204" pitchFamily="34" charset="0"/>
              </a:rPr>
              <a:t>j</a:t>
            </a:r>
            <a:r>
              <a:rPr lang="en-US" b="1" dirty="0" err="1">
                <a:latin typeface="Calibri" panose="020F0502020204030204" pitchFamily="34" charset="0"/>
              </a:rPr>
              <a:t>|</a:t>
            </a:r>
            <a:r>
              <a:rPr lang="en-US" b="1" dirty="0" err="1">
                <a:solidFill>
                  <a:srgbClr val="FF0000"/>
                </a:solidFill>
                <a:latin typeface="Calibri" panose="020F0502020204030204" pitchFamily="34" charset="0"/>
              </a:rPr>
              <a:t>evicted</a:t>
            </a:r>
            <a:r>
              <a:rPr lang="en-US" b="1" dirty="0">
                <a:latin typeface="Calibri" panose="020F0502020204030204" pitchFamily="34" charset="0"/>
              </a:rPr>
              <a:t> by all tasks</a:t>
            </a:r>
            <a:endParaRPr lang="en-US" dirty="0">
              <a:solidFill>
                <a:srgbClr val="FF0000"/>
              </a:solidFill>
              <a:latin typeface="Calibri" panose="020F0502020204030204" pitchFamily="34" charset="0"/>
              <a:ea typeface="Calibri" charset="0"/>
              <a:cs typeface="Calibri" charset="0"/>
            </a:endParaRPr>
          </a:p>
        </p:txBody>
      </p:sp>
      <p:sp>
        <p:nvSpPr>
          <p:cNvPr id="7" name="Title 6"/>
          <p:cNvSpPr>
            <a:spLocks noGrp="1"/>
          </p:cNvSpPr>
          <p:nvPr>
            <p:ph type="title"/>
          </p:nvPr>
        </p:nvSpPr>
        <p:spPr/>
        <p:txBody>
          <a:bodyPr>
            <a:noAutofit/>
          </a:bodyPr>
          <a:lstStyle/>
          <a:p>
            <a:pPr algn="l"/>
            <a:r>
              <a:rPr lang="en-US" sz="3600" dirty="0"/>
              <a:t>Evictions of PCBs can Generate Memory Overhead</a:t>
            </a:r>
          </a:p>
        </p:txBody>
      </p:sp>
    </p:spTree>
    <p:extLst>
      <p:ext uri="{BB962C8B-B14F-4D97-AF65-F5344CB8AC3E}">
        <p14:creationId xmlns:p14="http://schemas.microsoft.com/office/powerpoint/2010/main" val="386602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5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5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6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6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6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6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6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6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7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7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7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7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7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7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7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7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7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7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8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8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8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8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8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8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8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8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8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8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9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9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9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9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394"/>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39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96"/>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397"/>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98"/>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39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400"/>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401"/>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40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403"/>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404"/>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405"/>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406"/>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407"/>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408"/>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409"/>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410"/>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411"/>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412"/>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413"/>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414"/>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415"/>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416"/>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417"/>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418"/>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419"/>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420"/>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421"/>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422"/>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423"/>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424"/>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425"/>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426"/>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427"/>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428"/>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429"/>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430"/>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431"/>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432"/>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433"/>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434"/>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435"/>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436"/>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437"/>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438"/>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441"/>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444"/>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445"/>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446"/>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447"/>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450"/>
                                        </p:tgtEl>
                                        <p:attrNameLst>
                                          <p:attrName>style.visibility</p:attrName>
                                        </p:attrNameLst>
                                      </p:cBhvr>
                                      <p:to>
                                        <p:strVal val="visible"/>
                                      </p:to>
                                    </p:set>
                                  </p:childTnLst>
                                </p:cTn>
                              </p:par>
                            </p:childTnLst>
                          </p:cTn>
                        </p:par>
                        <p:par>
                          <p:cTn id="225" fill="hold">
                            <p:stCondLst>
                              <p:cond delay="0"/>
                            </p:stCondLst>
                            <p:childTnLst>
                              <p:par>
                                <p:cTn id="226" presetID="1" presetClass="emph" presetSubtype="1" nodeType="afterEffect">
                                  <p:stCondLst>
                                    <p:cond delay="500"/>
                                  </p:stCondLst>
                                  <p:childTnLst>
                                    <p:set>
                                      <p:cBhvr>
                                        <p:cTn id="227" dur="indefinite"/>
                                        <p:tgtEl>
                                          <p:spTgt spid="429"/>
                                        </p:tgtEl>
                                        <p:attrNameLst>
                                          <p:attrName>fillcolor</p:attrName>
                                        </p:attrNameLst>
                                      </p:cBhvr>
                                      <p:to>
                                        <p:clrVal>
                                          <a:srgbClr val="009900"/>
                                        </p:clrVal>
                                      </p:to>
                                    </p:set>
                                    <p:set>
                                      <p:cBhvr>
                                        <p:cTn id="228" dur="indefinite"/>
                                        <p:tgtEl>
                                          <p:spTgt spid="429"/>
                                        </p:tgtEl>
                                        <p:attrNameLst>
                                          <p:attrName>fill.type</p:attrName>
                                        </p:attrNameLst>
                                      </p:cBhvr>
                                      <p:to>
                                        <p:strVal val="solid"/>
                                      </p:to>
                                    </p:set>
                                    <p:set>
                                      <p:cBhvr>
                                        <p:cTn id="229" dur="indefinite"/>
                                        <p:tgtEl>
                                          <p:spTgt spid="429"/>
                                        </p:tgtEl>
                                        <p:attrNameLst>
                                          <p:attrName>fill.on</p:attrName>
                                        </p:attrNameLst>
                                      </p:cBhvr>
                                      <p:to>
                                        <p:strVal val="true"/>
                                      </p:to>
                                    </p:set>
                                  </p:childTnLst>
                                </p:cTn>
                              </p:par>
                            </p:childTnLst>
                          </p:cTn>
                        </p:par>
                        <p:par>
                          <p:cTn id="230" fill="hold">
                            <p:stCondLst>
                              <p:cond delay="500"/>
                            </p:stCondLst>
                            <p:childTnLst>
                              <p:par>
                                <p:cTn id="231" presetID="1" presetClass="emph" presetSubtype="1" nodeType="afterEffect">
                                  <p:stCondLst>
                                    <p:cond delay="0"/>
                                  </p:stCondLst>
                                  <p:childTnLst>
                                    <p:set>
                                      <p:cBhvr>
                                        <p:cTn id="232" dur="indefinite"/>
                                        <p:tgtEl>
                                          <p:spTgt spid="430"/>
                                        </p:tgtEl>
                                        <p:attrNameLst>
                                          <p:attrName>fillcolor</p:attrName>
                                        </p:attrNameLst>
                                      </p:cBhvr>
                                      <p:to>
                                        <p:clrVal>
                                          <a:srgbClr val="009900"/>
                                        </p:clrVal>
                                      </p:to>
                                    </p:set>
                                    <p:set>
                                      <p:cBhvr>
                                        <p:cTn id="233" dur="indefinite"/>
                                        <p:tgtEl>
                                          <p:spTgt spid="430"/>
                                        </p:tgtEl>
                                        <p:attrNameLst>
                                          <p:attrName>fill.type</p:attrName>
                                        </p:attrNameLst>
                                      </p:cBhvr>
                                      <p:to>
                                        <p:strVal val="solid"/>
                                      </p:to>
                                    </p:set>
                                    <p:set>
                                      <p:cBhvr>
                                        <p:cTn id="234" dur="indefinite"/>
                                        <p:tgtEl>
                                          <p:spTgt spid="430"/>
                                        </p:tgtEl>
                                        <p:attrNameLst>
                                          <p:attrName>fill.on</p:attrName>
                                        </p:attrNameLst>
                                      </p:cBhvr>
                                      <p:to>
                                        <p:strVal val="true"/>
                                      </p:to>
                                    </p:set>
                                  </p:childTnLst>
                                </p:cTn>
                              </p:par>
                            </p:childTnLst>
                          </p:cTn>
                        </p:par>
                        <p:par>
                          <p:cTn id="235" fill="hold">
                            <p:stCondLst>
                              <p:cond delay="500"/>
                            </p:stCondLst>
                            <p:childTnLst>
                              <p:par>
                                <p:cTn id="236" presetID="1" presetClass="emph" presetSubtype="1" nodeType="afterEffect">
                                  <p:stCondLst>
                                    <p:cond delay="0"/>
                                  </p:stCondLst>
                                  <p:childTnLst>
                                    <p:set>
                                      <p:cBhvr>
                                        <p:cTn id="237" dur="indefinite"/>
                                        <p:tgtEl>
                                          <p:spTgt spid="431"/>
                                        </p:tgtEl>
                                        <p:attrNameLst>
                                          <p:attrName>fillcolor</p:attrName>
                                        </p:attrNameLst>
                                      </p:cBhvr>
                                      <p:to>
                                        <p:clrVal>
                                          <a:srgbClr val="009900"/>
                                        </p:clrVal>
                                      </p:to>
                                    </p:set>
                                    <p:set>
                                      <p:cBhvr>
                                        <p:cTn id="238" dur="indefinite"/>
                                        <p:tgtEl>
                                          <p:spTgt spid="431"/>
                                        </p:tgtEl>
                                        <p:attrNameLst>
                                          <p:attrName>fill.type</p:attrName>
                                        </p:attrNameLst>
                                      </p:cBhvr>
                                      <p:to>
                                        <p:strVal val="solid"/>
                                      </p:to>
                                    </p:set>
                                    <p:set>
                                      <p:cBhvr>
                                        <p:cTn id="239" dur="indefinite"/>
                                        <p:tgtEl>
                                          <p:spTgt spid="431"/>
                                        </p:tgtEl>
                                        <p:attrNameLst>
                                          <p:attrName>fill.on</p:attrName>
                                        </p:attrNameLst>
                                      </p:cBhvr>
                                      <p:to>
                                        <p:strVal val="true"/>
                                      </p:to>
                                    </p:set>
                                  </p:childTnLst>
                                </p:cTn>
                              </p:par>
                            </p:childTnLst>
                          </p:cTn>
                        </p:par>
                        <p:par>
                          <p:cTn id="240" fill="hold">
                            <p:stCondLst>
                              <p:cond delay="500"/>
                            </p:stCondLst>
                            <p:childTnLst>
                              <p:par>
                                <p:cTn id="241" presetID="1" presetClass="emph" presetSubtype="1" nodeType="afterEffect">
                                  <p:stCondLst>
                                    <p:cond delay="0"/>
                                  </p:stCondLst>
                                  <p:childTnLst>
                                    <p:set>
                                      <p:cBhvr>
                                        <p:cTn id="242" dur="indefinite"/>
                                        <p:tgtEl>
                                          <p:spTgt spid="432"/>
                                        </p:tgtEl>
                                        <p:attrNameLst>
                                          <p:attrName>fillcolor</p:attrName>
                                        </p:attrNameLst>
                                      </p:cBhvr>
                                      <p:to>
                                        <p:clrVal>
                                          <a:srgbClr val="009900"/>
                                        </p:clrVal>
                                      </p:to>
                                    </p:set>
                                    <p:set>
                                      <p:cBhvr>
                                        <p:cTn id="243" dur="indefinite"/>
                                        <p:tgtEl>
                                          <p:spTgt spid="432"/>
                                        </p:tgtEl>
                                        <p:attrNameLst>
                                          <p:attrName>fill.type</p:attrName>
                                        </p:attrNameLst>
                                      </p:cBhvr>
                                      <p:to>
                                        <p:strVal val="solid"/>
                                      </p:to>
                                    </p:set>
                                    <p:set>
                                      <p:cBhvr>
                                        <p:cTn id="244" dur="indefinite"/>
                                        <p:tgtEl>
                                          <p:spTgt spid="432"/>
                                        </p:tgtEl>
                                        <p:attrNameLst>
                                          <p:attrName>fill.on</p:attrName>
                                        </p:attrNameLst>
                                      </p:cBhvr>
                                      <p:to>
                                        <p:strVal val="true"/>
                                      </p:to>
                                    </p:set>
                                  </p:childTnLst>
                                </p:cTn>
                              </p:par>
                            </p:childTnLst>
                          </p:cTn>
                        </p:par>
                        <p:par>
                          <p:cTn id="245" fill="hold">
                            <p:stCondLst>
                              <p:cond delay="500"/>
                            </p:stCondLst>
                            <p:childTnLst>
                              <p:par>
                                <p:cTn id="246" presetID="1" presetClass="emph" presetSubtype="1" nodeType="afterEffect">
                                  <p:stCondLst>
                                    <p:cond delay="0"/>
                                  </p:stCondLst>
                                  <p:childTnLst>
                                    <p:set>
                                      <p:cBhvr>
                                        <p:cTn id="247" dur="indefinite"/>
                                        <p:tgtEl>
                                          <p:spTgt spid="433"/>
                                        </p:tgtEl>
                                        <p:attrNameLst>
                                          <p:attrName>fillcolor</p:attrName>
                                        </p:attrNameLst>
                                      </p:cBhvr>
                                      <p:to>
                                        <p:clrVal>
                                          <a:srgbClr val="FFFF00"/>
                                        </p:clrVal>
                                      </p:to>
                                    </p:set>
                                    <p:set>
                                      <p:cBhvr>
                                        <p:cTn id="248" dur="indefinite"/>
                                        <p:tgtEl>
                                          <p:spTgt spid="433"/>
                                        </p:tgtEl>
                                        <p:attrNameLst>
                                          <p:attrName>fill.type</p:attrName>
                                        </p:attrNameLst>
                                      </p:cBhvr>
                                      <p:to>
                                        <p:strVal val="solid"/>
                                      </p:to>
                                    </p:set>
                                    <p:set>
                                      <p:cBhvr>
                                        <p:cTn id="249" dur="indefinite"/>
                                        <p:tgtEl>
                                          <p:spTgt spid="433"/>
                                        </p:tgtEl>
                                        <p:attrNameLst>
                                          <p:attrName>fill.on</p:attrName>
                                        </p:attrNameLst>
                                      </p:cBhvr>
                                      <p:to>
                                        <p:strVal val="true"/>
                                      </p:to>
                                    </p:set>
                                  </p:childTnLst>
                                </p:cTn>
                              </p:par>
                            </p:childTnLst>
                          </p:cTn>
                        </p:par>
                        <p:par>
                          <p:cTn id="250" fill="hold">
                            <p:stCondLst>
                              <p:cond delay="500"/>
                            </p:stCondLst>
                            <p:childTnLst>
                              <p:par>
                                <p:cTn id="251" presetID="1" presetClass="emph" presetSubtype="1" nodeType="afterEffect">
                                  <p:stCondLst>
                                    <p:cond delay="0"/>
                                  </p:stCondLst>
                                  <p:childTnLst>
                                    <p:set>
                                      <p:cBhvr>
                                        <p:cTn id="252" dur="indefinite"/>
                                        <p:tgtEl>
                                          <p:spTgt spid="434"/>
                                        </p:tgtEl>
                                        <p:attrNameLst>
                                          <p:attrName>fillcolor</p:attrName>
                                        </p:attrNameLst>
                                      </p:cBhvr>
                                      <p:to>
                                        <p:clrVal>
                                          <a:srgbClr val="FFFF00"/>
                                        </p:clrVal>
                                      </p:to>
                                    </p:set>
                                    <p:set>
                                      <p:cBhvr>
                                        <p:cTn id="253" dur="indefinite"/>
                                        <p:tgtEl>
                                          <p:spTgt spid="434"/>
                                        </p:tgtEl>
                                        <p:attrNameLst>
                                          <p:attrName>fill.type</p:attrName>
                                        </p:attrNameLst>
                                      </p:cBhvr>
                                      <p:to>
                                        <p:strVal val="solid"/>
                                      </p:to>
                                    </p:set>
                                    <p:set>
                                      <p:cBhvr>
                                        <p:cTn id="254" dur="indefinite"/>
                                        <p:tgtEl>
                                          <p:spTgt spid="434"/>
                                        </p:tgtEl>
                                        <p:attrNameLst>
                                          <p:attrName>fill.on</p:attrName>
                                        </p:attrNameLst>
                                      </p:cBhvr>
                                      <p:to>
                                        <p:strVal val="true"/>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348"/>
                                        </p:tgtEl>
                                        <p:attrNameLst>
                                          <p:attrName>style.visibility</p:attrName>
                                        </p:attrNameLst>
                                      </p:cBhvr>
                                      <p:to>
                                        <p:strVal val="visible"/>
                                      </p:to>
                                    </p:set>
                                  </p:childTnLst>
                                </p:cTn>
                              </p:par>
                              <p:par>
                                <p:cTn id="259" presetID="1" presetClass="entr" presetSubtype="0" fill="hold" nodeType="withEffect">
                                  <p:stCondLst>
                                    <p:cond delay="0"/>
                                  </p:stCondLst>
                                  <p:childTnLst>
                                    <p:set>
                                      <p:cBhvr>
                                        <p:cTn id="260" dur="1" fill="hold">
                                          <p:stCondLst>
                                            <p:cond delay="0"/>
                                          </p:stCondLst>
                                        </p:cTn>
                                        <p:tgtEl>
                                          <p:spTgt spid="349"/>
                                        </p:tgtEl>
                                        <p:attrNameLst>
                                          <p:attrName>style.visibility</p:attrName>
                                        </p:attrNameLst>
                                      </p:cBhvr>
                                      <p:to>
                                        <p:strVal val="visible"/>
                                      </p:to>
                                    </p:set>
                                  </p:childTnLst>
                                </p:cTn>
                              </p:par>
                              <p:par>
                                <p:cTn id="261" presetID="1" presetClass="entr" presetSubtype="0" fill="hold" nodeType="withEffect">
                                  <p:stCondLst>
                                    <p:cond delay="0"/>
                                  </p:stCondLst>
                                  <p:childTnLst>
                                    <p:set>
                                      <p:cBhvr>
                                        <p:cTn id="262" dur="1" fill="hold">
                                          <p:stCondLst>
                                            <p:cond delay="0"/>
                                          </p:stCondLst>
                                        </p:cTn>
                                        <p:tgtEl>
                                          <p:spTgt spid="5"/>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449"/>
                                        </p:tgtEl>
                                        <p:attrNameLst>
                                          <p:attrName>style.visibility</p:attrName>
                                        </p:attrNameLst>
                                      </p:cBhvr>
                                      <p:to>
                                        <p:strVal val="visible"/>
                                      </p:to>
                                    </p:set>
                                  </p:childTnLst>
                                </p:cTn>
                              </p:par>
                              <p:par>
                                <p:cTn id="267" presetID="1" presetClass="entr" presetSubtype="0" fill="hold" grpId="0" nodeType="withEffect">
                                  <p:stCondLst>
                                    <p:cond delay="0"/>
                                  </p:stCondLst>
                                  <p:childTnLst>
                                    <p:set>
                                      <p:cBhvr>
                                        <p:cTn id="268" dur="1" fill="hold">
                                          <p:stCondLst>
                                            <p:cond delay="0"/>
                                          </p:stCondLst>
                                        </p:cTn>
                                        <p:tgtEl>
                                          <p:spTgt spid="442"/>
                                        </p:tgtEl>
                                        <p:attrNameLst>
                                          <p:attrName>style.visibility</p:attrName>
                                        </p:attrNameLst>
                                      </p:cBhvr>
                                      <p:to>
                                        <p:strVal val="visible"/>
                                      </p:to>
                                    </p:set>
                                  </p:childTnLst>
                                </p:cTn>
                              </p:par>
                              <p:par>
                                <p:cTn id="269" presetID="1" presetClass="entr" presetSubtype="0" fill="hold" grpId="0" nodeType="withEffect">
                                  <p:stCondLst>
                                    <p:cond delay="0"/>
                                  </p:stCondLst>
                                  <p:childTnLst>
                                    <p:set>
                                      <p:cBhvr>
                                        <p:cTn id="270" dur="1" fill="hold">
                                          <p:stCondLst>
                                            <p:cond delay="0"/>
                                          </p:stCondLst>
                                        </p:cTn>
                                        <p:tgtEl>
                                          <p:spTgt spid="443"/>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448"/>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457"/>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458"/>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459"/>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461"/>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462"/>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463"/>
                                        </p:tgtEl>
                                        <p:attrNameLst>
                                          <p:attrName>style.visibility</p:attrName>
                                        </p:attrNameLst>
                                      </p:cBhvr>
                                      <p:to>
                                        <p:strVal val="visible"/>
                                      </p:to>
                                    </p:set>
                                  </p:childTnLst>
                                </p:cTn>
                              </p:par>
                              <p:par>
                                <p:cTn id="285" presetID="1" presetClass="entr" presetSubtype="0" fill="hold" grpId="0" nodeType="withEffect">
                                  <p:stCondLst>
                                    <p:cond delay="0"/>
                                  </p:stCondLst>
                                  <p:childTnLst>
                                    <p:set>
                                      <p:cBhvr>
                                        <p:cTn id="286" dur="1" fill="hold">
                                          <p:stCondLst>
                                            <p:cond delay="0"/>
                                          </p:stCondLst>
                                        </p:cTn>
                                        <p:tgtEl>
                                          <p:spTgt spid="464"/>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460"/>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456"/>
                                        </p:tgtEl>
                                        <p:attrNameLst>
                                          <p:attrName>style.visibility</p:attrName>
                                        </p:attrNameLst>
                                      </p:cBhvr>
                                      <p:to>
                                        <p:strVal val="visible"/>
                                      </p:to>
                                    </p:set>
                                  </p:childTnLst>
                                </p:cTn>
                              </p:par>
                              <p:par>
                                <p:cTn id="291" presetID="1" presetClass="entr" presetSubtype="0" fill="hold" grpId="0" nodeType="withEffect">
                                  <p:stCondLst>
                                    <p:cond delay="0"/>
                                  </p:stCondLst>
                                  <p:childTnLst>
                                    <p:set>
                                      <p:cBhvr>
                                        <p:cTn id="292" dur="1" fill="hold">
                                          <p:stCondLst>
                                            <p:cond delay="0"/>
                                          </p:stCondLst>
                                        </p:cTn>
                                        <p:tgtEl>
                                          <p:spTgt spid="439"/>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440"/>
                                        </p:tgtEl>
                                        <p:attrNameLst>
                                          <p:attrName>style.visibility</p:attrName>
                                        </p:attrNameLst>
                                      </p:cBhvr>
                                      <p:to>
                                        <p:strVal val="visible"/>
                                      </p:to>
                                    </p:set>
                                  </p:childTnLst>
                                </p:cTn>
                              </p:par>
                              <p:par>
                                <p:cTn id="295" presetID="1" presetClass="entr" presetSubtype="0" fill="hold" grpId="0" nodeType="withEffect">
                                  <p:stCondLst>
                                    <p:cond delay="0"/>
                                  </p:stCondLst>
                                  <p:childTnLst>
                                    <p:set>
                                      <p:cBhvr>
                                        <p:cTn id="296" dur="1" fill="hold">
                                          <p:stCondLst>
                                            <p:cond delay="0"/>
                                          </p:stCondLst>
                                        </p:cTn>
                                        <p:tgtEl>
                                          <p:spTgt spid="467"/>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465"/>
                                        </p:tgtEl>
                                        <p:attrNameLst>
                                          <p:attrName>style.visibility</p:attrName>
                                        </p:attrNameLst>
                                      </p:cBhvr>
                                      <p:to>
                                        <p:strVal val="visible"/>
                                      </p:to>
                                    </p:set>
                                  </p:childTnLst>
                                </p:cTn>
                              </p:par>
                              <p:par>
                                <p:cTn id="299" presetID="1" presetClass="entr" presetSubtype="0" fill="hold" grpId="0" nodeType="withEffect">
                                  <p:stCondLst>
                                    <p:cond delay="0"/>
                                  </p:stCondLst>
                                  <p:childTnLst>
                                    <p:set>
                                      <p:cBhvr>
                                        <p:cTn id="300" dur="1" fill="hold">
                                          <p:stCondLst>
                                            <p:cond delay="0"/>
                                          </p:stCondLst>
                                        </p:cTn>
                                        <p:tgtEl>
                                          <p:spTgt spid="466"/>
                                        </p:tgtEl>
                                        <p:attrNameLst>
                                          <p:attrName>style.visibility</p:attrName>
                                        </p:attrNameLst>
                                      </p:cBhvr>
                                      <p:to>
                                        <p:strVal val="visible"/>
                                      </p:to>
                                    </p:se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grpId="0" nodeType="clickEffect">
                                  <p:stCondLst>
                                    <p:cond delay="0"/>
                                  </p:stCondLst>
                                  <p:childTnLst>
                                    <p:set>
                                      <p:cBhvr>
                                        <p:cTn id="304" dur="1" fill="hold">
                                          <p:stCondLst>
                                            <p:cond delay="0"/>
                                          </p:stCondLst>
                                        </p:cTn>
                                        <p:tgtEl>
                                          <p:spTgt spid="340"/>
                                        </p:tgtEl>
                                        <p:attrNameLst>
                                          <p:attrName>style.visibility</p:attrName>
                                        </p:attrNameLst>
                                      </p:cBhvr>
                                      <p:to>
                                        <p:strVal val="visible"/>
                                      </p:to>
                                    </p:set>
                                  </p:childTnLst>
                                </p:cTn>
                              </p:par>
                              <p:par>
                                <p:cTn id="305" presetID="1" presetClass="exit" presetSubtype="0" fill="hold" nodeType="withEffect">
                                  <p:stCondLst>
                                    <p:cond delay="0"/>
                                  </p:stCondLst>
                                  <p:childTnLst>
                                    <p:set>
                                      <p:cBhvr>
                                        <p:cTn id="306" dur="1" fill="hold">
                                          <p:stCondLst>
                                            <p:cond delay="0"/>
                                          </p:stCondLst>
                                        </p:cTn>
                                        <p:tgtEl>
                                          <p:spTgt spid="5"/>
                                        </p:tgtEl>
                                        <p:attrNameLst>
                                          <p:attrName>style.visibility</p:attrName>
                                        </p:attrNameLst>
                                      </p:cBhvr>
                                      <p:to>
                                        <p:strVal val="hidden"/>
                                      </p:to>
                                    </p:set>
                                  </p:childTnLst>
                                </p:cTn>
                              </p:par>
                              <p:par>
                                <p:cTn id="307" presetID="1" presetClass="emph" presetSubtype="1" nodeType="withEffect">
                                  <p:stCondLst>
                                    <p:cond delay="0"/>
                                  </p:stCondLst>
                                  <p:childTnLst>
                                    <p:set>
                                      <p:cBhvr>
                                        <p:cTn id="308" dur="indefinite"/>
                                        <p:tgtEl>
                                          <p:spTgt spid="460"/>
                                        </p:tgtEl>
                                        <p:attrNameLst>
                                          <p:attrName>fillcolor</p:attrName>
                                        </p:attrNameLst>
                                      </p:cBhvr>
                                      <p:to>
                                        <p:clrVal>
                                          <a:srgbClr val="0070C0"/>
                                        </p:clrVal>
                                      </p:to>
                                    </p:set>
                                    <p:set>
                                      <p:cBhvr>
                                        <p:cTn id="309" dur="indefinite"/>
                                        <p:tgtEl>
                                          <p:spTgt spid="460"/>
                                        </p:tgtEl>
                                        <p:attrNameLst>
                                          <p:attrName>fill.type</p:attrName>
                                        </p:attrNameLst>
                                      </p:cBhvr>
                                      <p:to>
                                        <p:strVal val="solid"/>
                                      </p:to>
                                    </p:set>
                                    <p:set>
                                      <p:cBhvr>
                                        <p:cTn id="310" dur="indefinite"/>
                                        <p:tgtEl>
                                          <p:spTgt spid="460"/>
                                        </p:tgtEl>
                                        <p:attrNameLst>
                                          <p:attrName>fill.on</p:attrName>
                                        </p:attrNameLst>
                                      </p:cBhvr>
                                      <p:to>
                                        <p:strVal val="true"/>
                                      </p:to>
                                    </p:set>
                                  </p:childTnLst>
                                </p:cTn>
                              </p:par>
                              <p:par>
                                <p:cTn id="311" presetID="1" presetClass="emph" presetSubtype="1" nodeType="withEffect">
                                  <p:stCondLst>
                                    <p:cond delay="0"/>
                                  </p:stCondLst>
                                  <p:childTnLst>
                                    <p:set>
                                      <p:cBhvr>
                                        <p:cTn id="312" dur="indefinite"/>
                                        <p:tgtEl>
                                          <p:spTgt spid="456"/>
                                        </p:tgtEl>
                                        <p:attrNameLst>
                                          <p:attrName>fillcolor</p:attrName>
                                        </p:attrNameLst>
                                      </p:cBhvr>
                                      <p:to>
                                        <p:clrVal>
                                          <a:srgbClr val="0070C0"/>
                                        </p:clrVal>
                                      </p:to>
                                    </p:set>
                                    <p:set>
                                      <p:cBhvr>
                                        <p:cTn id="313" dur="indefinite"/>
                                        <p:tgtEl>
                                          <p:spTgt spid="456"/>
                                        </p:tgtEl>
                                        <p:attrNameLst>
                                          <p:attrName>fill.type</p:attrName>
                                        </p:attrNameLst>
                                      </p:cBhvr>
                                      <p:to>
                                        <p:strVal val="solid"/>
                                      </p:to>
                                    </p:set>
                                    <p:set>
                                      <p:cBhvr>
                                        <p:cTn id="314" dur="indefinite"/>
                                        <p:tgtEl>
                                          <p:spTgt spid="456"/>
                                        </p:tgtEl>
                                        <p:attrNameLst>
                                          <p:attrName>fill.on</p:attrName>
                                        </p:attrNameLst>
                                      </p:cBhvr>
                                      <p:to>
                                        <p:strVal val="true"/>
                                      </p:to>
                                    </p:set>
                                  </p:childTnLst>
                                </p:cTn>
                              </p:par>
                            </p:childTnLst>
                          </p:cTn>
                        </p:par>
                      </p:childTnLst>
                    </p:cTn>
                  </p:par>
                  <p:par>
                    <p:cTn id="315" fill="hold">
                      <p:stCondLst>
                        <p:cond delay="indefinite"/>
                      </p:stCondLst>
                      <p:childTnLst>
                        <p:par>
                          <p:cTn id="316" fill="hold">
                            <p:stCondLst>
                              <p:cond delay="0"/>
                            </p:stCondLst>
                            <p:childTnLst>
                              <p:par>
                                <p:cTn id="317" presetID="1" presetClass="emph" presetSubtype="1" nodeType="clickEffect">
                                  <p:stCondLst>
                                    <p:cond delay="0"/>
                                  </p:stCondLst>
                                  <p:childTnLst>
                                    <p:set>
                                      <p:cBhvr>
                                        <p:cTn id="318" dur="indefinite"/>
                                        <p:tgtEl>
                                          <p:spTgt spid="460"/>
                                        </p:tgtEl>
                                        <p:attrNameLst>
                                          <p:attrName>fillcolor</p:attrName>
                                        </p:attrNameLst>
                                      </p:cBhvr>
                                      <p:to>
                                        <p:clrVal>
                                          <a:schemeClr val="accent2"/>
                                        </p:clrVal>
                                      </p:to>
                                    </p:set>
                                    <p:set>
                                      <p:cBhvr>
                                        <p:cTn id="319" dur="indefinite"/>
                                        <p:tgtEl>
                                          <p:spTgt spid="460"/>
                                        </p:tgtEl>
                                        <p:attrNameLst>
                                          <p:attrName>fill.type</p:attrName>
                                        </p:attrNameLst>
                                      </p:cBhvr>
                                      <p:to>
                                        <p:strVal val="solid"/>
                                      </p:to>
                                    </p:set>
                                    <p:set>
                                      <p:cBhvr>
                                        <p:cTn id="320" dur="indefinite"/>
                                        <p:tgtEl>
                                          <p:spTgt spid="460"/>
                                        </p:tgtEl>
                                        <p:attrNameLst>
                                          <p:attrName>fill.on</p:attrName>
                                        </p:attrNameLst>
                                      </p:cBhvr>
                                      <p:to>
                                        <p:strVal val="true"/>
                                      </p:to>
                                    </p:set>
                                  </p:childTnLst>
                                </p:cTn>
                              </p:par>
                              <p:par>
                                <p:cTn id="321" presetID="1" presetClass="emph" presetSubtype="1" nodeType="withEffect">
                                  <p:stCondLst>
                                    <p:cond delay="0"/>
                                  </p:stCondLst>
                                  <p:childTnLst>
                                    <p:set>
                                      <p:cBhvr>
                                        <p:cTn id="322" dur="indefinite"/>
                                        <p:tgtEl>
                                          <p:spTgt spid="456"/>
                                        </p:tgtEl>
                                        <p:attrNameLst>
                                          <p:attrName>fillcolor</p:attrName>
                                        </p:attrNameLst>
                                      </p:cBhvr>
                                      <p:to>
                                        <p:clrVal>
                                          <a:schemeClr val="accent2"/>
                                        </p:clrVal>
                                      </p:to>
                                    </p:set>
                                    <p:set>
                                      <p:cBhvr>
                                        <p:cTn id="323" dur="indefinite"/>
                                        <p:tgtEl>
                                          <p:spTgt spid="456"/>
                                        </p:tgtEl>
                                        <p:attrNameLst>
                                          <p:attrName>fill.type</p:attrName>
                                        </p:attrNameLst>
                                      </p:cBhvr>
                                      <p:to>
                                        <p:strVal val="solid"/>
                                      </p:to>
                                    </p:set>
                                    <p:set>
                                      <p:cBhvr>
                                        <p:cTn id="324" dur="indefinite"/>
                                        <p:tgtEl>
                                          <p:spTgt spid="456"/>
                                        </p:tgtEl>
                                        <p:attrNameLst>
                                          <p:attrName>fill.on</p:attrName>
                                        </p:attrNameLst>
                                      </p:cBhvr>
                                      <p:to>
                                        <p:strVal val="true"/>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451"/>
                                        </p:tgtEl>
                                        <p:attrNameLst>
                                          <p:attrName>style.visibility</p:attrName>
                                        </p:attrNameLst>
                                      </p:cBhvr>
                                      <p:to>
                                        <p:strVal val="visible"/>
                                      </p:to>
                                    </p:set>
                                  </p:childTnLst>
                                </p:cTn>
                              </p:par>
                              <p:par>
                                <p:cTn id="329" presetID="1" presetClass="entr" presetSubtype="0" fill="hold" nodeType="withEffect">
                                  <p:stCondLst>
                                    <p:cond delay="0"/>
                                  </p:stCondLst>
                                  <p:childTnLst>
                                    <p:set>
                                      <p:cBhvr>
                                        <p:cTn id="330" dur="1" fill="hold">
                                          <p:stCondLst>
                                            <p:cond delay="0"/>
                                          </p:stCondLst>
                                        </p:cTn>
                                        <p:tgtEl>
                                          <p:spTgt spid="452"/>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presetID="1" presetClass="emph" presetSubtype="1" nodeType="clickEffect">
                                  <p:stCondLst>
                                    <p:cond delay="0"/>
                                  </p:stCondLst>
                                  <p:childTnLst>
                                    <p:set>
                                      <p:cBhvr>
                                        <p:cTn id="334" dur="indefinite"/>
                                        <p:tgtEl>
                                          <p:spTgt spid="443"/>
                                        </p:tgtEl>
                                        <p:attrNameLst>
                                          <p:attrName>fillcolor</p:attrName>
                                        </p:attrNameLst>
                                      </p:cBhvr>
                                      <p:to>
                                        <p:clrVal>
                                          <a:srgbClr val="0070C0"/>
                                        </p:clrVal>
                                      </p:to>
                                    </p:set>
                                    <p:set>
                                      <p:cBhvr>
                                        <p:cTn id="335" dur="indefinite"/>
                                        <p:tgtEl>
                                          <p:spTgt spid="443"/>
                                        </p:tgtEl>
                                        <p:attrNameLst>
                                          <p:attrName>fill.type</p:attrName>
                                        </p:attrNameLst>
                                      </p:cBhvr>
                                      <p:to>
                                        <p:strVal val="solid"/>
                                      </p:to>
                                    </p:set>
                                    <p:set>
                                      <p:cBhvr>
                                        <p:cTn id="336" dur="indefinite"/>
                                        <p:tgtEl>
                                          <p:spTgt spid="443"/>
                                        </p:tgtEl>
                                        <p:attrNameLst>
                                          <p:attrName>fill.on</p:attrName>
                                        </p:attrNameLst>
                                      </p:cBhvr>
                                      <p:to>
                                        <p:strVal val="true"/>
                                      </p:to>
                                    </p:set>
                                  </p:childTnLst>
                                </p:cTn>
                              </p:par>
                            </p:childTnLst>
                          </p:cTn>
                        </p:par>
                      </p:childTnLst>
                    </p:cTn>
                  </p:par>
                  <p:par>
                    <p:cTn id="337" fill="hold">
                      <p:stCondLst>
                        <p:cond delay="indefinite"/>
                      </p:stCondLst>
                      <p:childTnLst>
                        <p:par>
                          <p:cTn id="338" fill="hold">
                            <p:stCondLst>
                              <p:cond delay="0"/>
                            </p:stCondLst>
                            <p:childTnLst>
                              <p:par>
                                <p:cTn id="339" presetID="1" presetClass="emph" presetSubtype="1" nodeType="clickEffect">
                                  <p:stCondLst>
                                    <p:cond delay="0"/>
                                  </p:stCondLst>
                                  <p:childTnLst>
                                    <p:set>
                                      <p:cBhvr>
                                        <p:cTn id="340" dur="indefinite"/>
                                        <p:tgtEl>
                                          <p:spTgt spid="443"/>
                                        </p:tgtEl>
                                        <p:attrNameLst>
                                          <p:attrName>fillcolor</p:attrName>
                                        </p:attrNameLst>
                                      </p:cBhvr>
                                      <p:to>
                                        <p:clrVal>
                                          <a:schemeClr val="accent2"/>
                                        </p:clrVal>
                                      </p:to>
                                    </p:set>
                                    <p:set>
                                      <p:cBhvr>
                                        <p:cTn id="341" dur="indefinite"/>
                                        <p:tgtEl>
                                          <p:spTgt spid="443"/>
                                        </p:tgtEl>
                                        <p:attrNameLst>
                                          <p:attrName>fill.type</p:attrName>
                                        </p:attrNameLst>
                                      </p:cBhvr>
                                      <p:to>
                                        <p:strVal val="solid"/>
                                      </p:to>
                                    </p:set>
                                    <p:set>
                                      <p:cBhvr>
                                        <p:cTn id="342" dur="indefinite"/>
                                        <p:tgtEl>
                                          <p:spTgt spid="443"/>
                                        </p:tgtEl>
                                        <p:attrNameLst>
                                          <p:attrName>fill.on</p:attrName>
                                        </p:attrNameLst>
                                      </p:cBhvr>
                                      <p:to>
                                        <p:strVal val="true"/>
                                      </p:to>
                                    </p:set>
                                  </p:childTnLst>
                                </p:cTn>
                              </p:par>
                            </p:childTnLst>
                          </p:cTn>
                        </p:par>
                      </p:childTnLst>
                    </p:cTn>
                  </p:par>
                  <p:par>
                    <p:cTn id="343" fill="hold">
                      <p:stCondLst>
                        <p:cond delay="indefinite"/>
                      </p:stCondLst>
                      <p:childTnLst>
                        <p:par>
                          <p:cTn id="344" fill="hold">
                            <p:stCondLst>
                              <p:cond delay="0"/>
                            </p:stCondLst>
                            <p:childTnLst>
                              <p:par>
                                <p:cTn id="345" presetID="1" presetClass="emph" presetSubtype="1" nodeType="clickEffect">
                                  <p:stCondLst>
                                    <p:cond delay="0"/>
                                  </p:stCondLst>
                                  <p:childTnLst>
                                    <p:set>
                                      <p:cBhvr>
                                        <p:cTn id="346" dur="indefinite"/>
                                        <p:tgtEl>
                                          <p:spTgt spid="458"/>
                                        </p:tgtEl>
                                        <p:attrNameLst>
                                          <p:attrName>fillcolor</p:attrName>
                                        </p:attrNameLst>
                                      </p:cBhvr>
                                      <p:to>
                                        <p:clrVal>
                                          <a:srgbClr val="0070C0"/>
                                        </p:clrVal>
                                      </p:to>
                                    </p:set>
                                    <p:set>
                                      <p:cBhvr>
                                        <p:cTn id="347" dur="indefinite"/>
                                        <p:tgtEl>
                                          <p:spTgt spid="458"/>
                                        </p:tgtEl>
                                        <p:attrNameLst>
                                          <p:attrName>fill.type</p:attrName>
                                        </p:attrNameLst>
                                      </p:cBhvr>
                                      <p:to>
                                        <p:strVal val="solid"/>
                                      </p:to>
                                    </p:set>
                                    <p:set>
                                      <p:cBhvr>
                                        <p:cTn id="348" dur="indefinite"/>
                                        <p:tgtEl>
                                          <p:spTgt spid="458"/>
                                        </p:tgtEl>
                                        <p:attrNameLst>
                                          <p:attrName>fill.on</p:attrName>
                                        </p:attrNameLst>
                                      </p:cBhvr>
                                      <p:to>
                                        <p:strVal val="true"/>
                                      </p:to>
                                    </p:set>
                                  </p:childTnLst>
                                </p:cTn>
                              </p:par>
                              <p:par>
                                <p:cTn id="349" presetID="1" presetClass="emph" presetSubtype="1" nodeType="withEffect">
                                  <p:stCondLst>
                                    <p:cond delay="0"/>
                                  </p:stCondLst>
                                  <p:childTnLst>
                                    <p:set>
                                      <p:cBhvr>
                                        <p:cTn id="350" dur="indefinite"/>
                                        <p:tgtEl>
                                          <p:spTgt spid="459"/>
                                        </p:tgtEl>
                                        <p:attrNameLst>
                                          <p:attrName>fillcolor</p:attrName>
                                        </p:attrNameLst>
                                      </p:cBhvr>
                                      <p:to>
                                        <p:clrVal>
                                          <a:srgbClr val="0070C0"/>
                                        </p:clrVal>
                                      </p:to>
                                    </p:set>
                                    <p:set>
                                      <p:cBhvr>
                                        <p:cTn id="351" dur="indefinite"/>
                                        <p:tgtEl>
                                          <p:spTgt spid="459"/>
                                        </p:tgtEl>
                                        <p:attrNameLst>
                                          <p:attrName>fill.type</p:attrName>
                                        </p:attrNameLst>
                                      </p:cBhvr>
                                      <p:to>
                                        <p:strVal val="solid"/>
                                      </p:to>
                                    </p:set>
                                    <p:set>
                                      <p:cBhvr>
                                        <p:cTn id="352" dur="indefinite"/>
                                        <p:tgtEl>
                                          <p:spTgt spid="459"/>
                                        </p:tgtEl>
                                        <p:attrNameLst>
                                          <p:attrName>fill.on</p:attrName>
                                        </p:attrNameLst>
                                      </p:cBhvr>
                                      <p:to>
                                        <p:strVal val="true"/>
                                      </p:to>
                                    </p:set>
                                  </p:childTnLst>
                                </p:cTn>
                              </p:par>
                              <p:par>
                                <p:cTn id="353" presetID="1" presetClass="emph" presetSubtype="1" nodeType="withEffect">
                                  <p:stCondLst>
                                    <p:cond delay="0"/>
                                  </p:stCondLst>
                                  <p:childTnLst>
                                    <p:set>
                                      <p:cBhvr>
                                        <p:cTn id="354" dur="indefinite"/>
                                        <p:tgtEl>
                                          <p:spTgt spid="462"/>
                                        </p:tgtEl>
                                        <p:attrNameLst>
                                          <p:attrName>fillcolor</p:attrName>
                                        </p:attrNameLst>
                                      </p:cBhvr>
                                      <p:to>
                                        <p:clrVal>
                                          <a:srgbClr val="0070C0"/>
                                        </p:clrVal>
                                      </p:to>
                                    </p:set>
                                    <p:set>
                                      <p:cBhvr>
                                        <p:cTn id="355" dur="indefinite"/>
                                        <p:tgtEl>
                                          <p:spTgt spid="462"/>
                                        </p:tgtEl>
                                        <p:attrNameLst>
                                          <p:attrName>fill.type</p:attrName>
                                        </p:attrNameLst>
                                      </p:cBhvr>
                                      <p:to>
                                        <p:strVal val="solid"/>
                                      </p:to>
                                    </p:set>
                                    <p:set>
                                      <p:cBhvr>
                                        <p:cTn id="356" dur="indefinite"/>
                                        <p:tgtEl>
                                          <p:spTgt spid="462"/>
                                        </p:tgtEl>
                                        <p:attrNameLst>
                                          <p:attrName>fill.on</p:attrName>
                                        </p:attrNameLst>
                                      </p:cBhvr>
                                      <p:to>
                                        <p:strVal val="true"/>
                                      </p:to>
                                    </p:set>
                                  </p:childTnLst>
                                </p:cTn>
                              </p:par>
                            </p:childTnLst>
                          </p:cTn>
                        </p:par>
                        <p:par>
                          <p:cTn id="357" fill="hold">
                            <p:stCondLst>
                              <p:cond delay="0"/>
                            </p:stCondLst>
                            <p:childTnLst>
                              <p:par>
                                <p:cTn id="358" presetID="1" presetClass="entr" presetSubtype="0" fill="hold" grpId="0" nodeType="afterEffect">
                                  <p:stCondLst>
                                    <p:cond delay="0"/>
                                  </p:stCondLst>
                                  <p:childTnLst>
                                    <p:set>
                                      <p:cBhvr>
                                        <p:cTn id="359" dur="1" fill="hold">
                                          <p:stCondLst>
                                            <p:cond delay="0"/>
                                          </p:stCondLst>
                                        </p:cTn>
                                        <p:tgtEl>
                                          <p:spTgt spid="469"/>
                                        </p:tgtEl>
                                        <p:attrNameLst>
                                          <p:attrName>style.visibility</p:attrName>
                                        </p:attrNameLst>
                                      </p:cBhvr>
                                      <p:to>
                                        <p:strVal val="visible"/>
                                      </p:to>
                                    </p:set>
                                  </p:childTnLst>
                                </p:cTn>
                              </p:par>
                              <p:par>
                                <p:cTn id="360" presetID="1" presetClass="entr" presetSubtype="0" fill="hold" grpId="0" nodeType="withEffect">
                                  <p:stCondLst>
                                    <p:cond delay="0"/>
                                  </p:stCondLst>
                                  <p:childTnLst>
                                    <p:set>
                                      <p:cBhvr>
                                        <p:cTn id="361" dur="1" fill="hold">
                                          <p:stCondLst>
                                            <p:cond delay="0"/>
                                          </p:stCondLst>
                                        </p:cTn>
                                        <p:tgtEl>
                                          <p:spTgt spid="468"/>
                                        </p:tgtEl>
                                        <p:attrNameLst>
                                          <p:attrName>style.visibility</p:attrName>
                                        </p:attrNameLst>
                                      </p:cBhvr>
                                      <p:to>
                                        <p:strVal val="visible"/>
                                      </p:to>
                                    </p:set>
                                  </p:childTnLst>
                                </p:cTn>
                              </p:par>
                            </p:childTnLst>
                          </p:cTn>
                        </p:par>
                      </p:childTnLst>
                    </p:cTn>
                  </p:par>
                  <p:par>
                    <p:cTn id="362" fill="hold">
                      <p:stCondLst>
                        <p:cond delay="indefinite"/>
                      </p:stCondLst>
                      <p:childTnLst>
                        <p:par>
                          <p:cTn id="363" fill="hold">
                            <p:stCondLst>
                              <p:cond delay="0"/>
                            </p:stCondLst>
                            <p:childTnLst>
                              <p:par>
                                <p:cTn id="364" presetID="1" presetClass="entr" presetSubtype="0" fill="hold" grpId="0" nodeType="clickEffect">
                                  <p:stCondLst>
                                    <p:cond delay="0"/>
                                  </p:stCondLst>
                                  <p:childTnLst>
                                    <p:set>
                                      <p:cBhvr>
                                        <p:cTn id="365" dur="1" fill="hold">
                                          <p:stCondLst>
                                            <p:cond delay="0"/>
                                          </p:stCondLst>
                                        </p:cTn>
                                        <p:tgtEl>
                                          <p:spTgt spid="470">
                                            <p:bg/>
                                          </p:spTgt>
                                        </p:tgtEl>
                                        <p:attrNameLst>
                                          <p:attrName>style.visibility</p:attrName>
                                        </p:attrNameLst>
                                      </p:cBhvr>
                                      <p:to>
                                        <p:strVal val="visible"/>
                                      </p:to>
                                    </p:set>
                                  </p:childTnLst>
                                </p:cTn>
                              </p:par>
                              <p:par>
                                <p:cTn id="366" presetID="1" presetClass="entr" presetSubtype="0" fill="hold" grpId="0" nodeType="withEffect">
                                  <p:stCondLst>
                                    <p:cond delay="0"/>
                                  </p:stCondLst>
                                  <p:childTnLst>
                                    <p:set>
                                      <p:cBhvr>
                                        <p:cTn id="367" dur="1" fill="hold">
                                          <p:stCondLst>
                                            <p:cond delay="0"/>
                                          </p:stCondLst>
                                        </p:cTn>
                                        <p:tgtEl>
                                          <p:spTgt spid="4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40" grpId="0" animBg="1"/>
      <p:bldP spid="342" grpId="0"/>
      <p:bldP spid="343" grpId="0"/>
      <p:bldP spid="344" grpId="0" animBg="1"/>
      <p:bldP spid="346" grpId="0" animBg="1"/>
      <p:bldP spid="348"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387" grpId="0" animBg="1"/>
      <p:bldP spid="388" grpId="0" animBg="1"/>
      <p:bldP spid="389" grpId="0" animBg="1"/>
      <p:bldP spid="390" grpId="0" animBg="1"/>
      <p:bldP spid="391" grpId="0" animBg="1"/>
      <p:bldP spid="392" grpId="0" animBg="1"/>
      <p:bldP spid="393" grpId="0" animBg="1"/>
      <p:bldP spid="394" grpId="0" animBg="1"/>
      <p:bldP spid="395" grpId="0" animBg="1"/>
      <p:bldP spid="396" grpId="0" animBg="1"/>
      <p:bldP spid="397" grpId="0" animBg="1"/>
      <p:bldP spid="398" grpId="0" animBg="1"/>
      <p:bldP spid="399" grpId="0" animBg="1"/>
      <p:bldP spid="400" grpId="0" animBg="1"/>
      <p:bldP spid="401" grpId="0" animBg="1"/>
      <p:bldP spid="402" grpId="0" animBg="1"/>
      <p:bldP spid="403" grpId="0"/>
      <p:bldP spid="404" grpId="0"/>
      <p:bldP spid="405" grpId="0" animBg="1"/>
      <p:bldP spid="406" grpId="0" animBg="1"/>
      <p:bldP spid="407" grpId="0" animBg="1"/>
      <p:bldP spid="408" grpId="0" animBg="1"/>
      <p:bldP spid="409" grpId="0" animBg="1"/>
      <p:bldP spid="410" grpId="0" animBg="1"/>
      <p:bldP spid="411" grpId="0" animBg="1"/>
      <p:bldP spid="412" grpId="0" animBg="1"/>
      <p:bldP spid="413" grpId="0" animBg="1"/>
      <p:bldP spid="414" grpId="0" animBg="1"/>
      <p:bldP spid="415" grpId="0" animBg="1"/>
      <p:bldP spid="416" grpId="0" animBg="1"/>
      <p:bldP spid="417" grpId="0" animBg="1"/>
      <p:bldP spid="418" grpId="0" animBg="1"/>
      <p:bldP spid="419" grpId="0" animBg="1"/>
      <p:bldP spid="420" grpId="0" animBg="1"/>
      <p:bldP spid="421" grpId="0" animBg="1"/>
      <p:bldP spid="422" grpId="0" animBg="1"/>
      <p:bldP spid="423" grpId="0"/>
      <p:bldP spid="424" grpId="0"/>
      <p:bldP spid="425" grpId="0"/>
      <p:bldP spid="426" grpId="0"/>
      <p:bldP spid="427" grpId="0"/>
      <p:bldP spid="428" grpId="0"/>
      <p:bldP spid="429" grpId="0" animBg="1"/>
      <p:bldP spid="430" grpId="0" animBg="1"/>
      <p:bldP spid="431" grpId="0" animBg="1"/>
      <p:bldP spid="432" grpId="0" animBg="1"/>
      <p:bldP spid="433" grpId="0" animBg="1"/>
      <p:bldP spid="434" grpId="0" animBg="1"/>
      <p:bldP spid="435" grpId="0" animBg="1"/>
      <p:bldP spid="436" grpId="0" animBg="1"/>
      <p:bldP spid="437" grpId="0" animBg="1"/>
      <p:bldP spid="438" grpId="0" animBg="1"/>
      <p:bldP spid="439" grpId="0" animBg="1"/>
      <p:bldP spid="440" grpId="0" animBg="1"/>
      <p:bldP spid="441" grpId="0" animBg="1"/>
      <p:bldP spid="442" grpId="0" animBg="1"/>
      <p:bldP spid="443" grpId="0" animBg="1"/>
      <p:bldP spid="444" grpId="0" animBg="1"/>
      <p:bldP spid="445" grpId="0" animBg="1"/>
      <p:bldP spid="446" grpId="0" animBg="1"/>
      <p:bldP spid="447" grpId="0" animBg="1"/>
      <p:bldP spid="448" grpId="0" animBg="1"/>
      <p:bldP spid="449" grpId="0" animBg="1"/>
      <p:bldP spid="450" grpId="0"/>
      <p:bldP spid="451" grpId="0" animBg="1"/>
      <p:bldP spid="453" grpId="0" animBg="1"/>
      <p:bldP spid="454" grpId="0" animBg="1"/>
      <p:bldP spid="455" grpId="0" animBg="1"/>
      <p:bldP spid="456" grpId="0" animBg="1"/>
      <p:bldP spid="457" grpId="0" animBg="1"/>
      <p:bldP spid="458" grpId="0" animBg="1"/>
      <p:bldP spid="459" grpId="0" animBg="1"/>
      <p:bldP spid="460" grpId="0" animBg="1"/>
      <p:bldP spid="461" grpId="0" animBg="1"/>
      <p:bldP spid="462" grpId="0" animBg="1"/>
      <p:bldP spid="463" grpId="0" animBg="1"/>
      <p:bldP spid="464" grpId="0" animBg="1"/>
      <p:bldP spid="465" grpId="0" animBg="1"/>
      <p:bldP spid="466" grpId="0" animBg="1"/>
      <p:bldP spid="467" grpId="0" animBg="1"/>
      <p:bldP spid="468" grpId="0" animBg="1"/>
      <p:bldP spid="469" grpId="0" animBg="1"/>
      <p:bldP spid="470"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50" dirty="0"/>
              <a:t>Integrating Cache Persistence into WCRT Analysis for FPPS</a:t>
            </a:r>
          </a:p>
        </p:txBody>
      </p:sp>
      <p:sp>
        <p:nvSpPr>
          <p:cNvPr id="4" name="Content Placeholder 3"/>
          <p:cNvSpPr>
            <a:spLocks noGrp="1"/>
          </p:cNvSpPr>
          <p:nvPr>
            <p:ph idx="1"/>
          </p:nvPr>
        </p:nvSpPr>
        <p:spPr/>
        <p:txBody>
          <a:bodyPr>
            <a:normAutofit/>
          </a:bodyPr>
          <a:lstStyle/>
          <a:p>
            <a:r>
              <a:rPr lang="en-US" sz="1800" b="1" dirty="0" err="1"/>
              <a:t>SoA</a:t>
            </a:r>
            <a:r>
              <a:rPr lang="en-US" sz="1800" dirty="0"/>
              <a:t> WCRT Analysis </a:t>
            </a:r>
            <a:r>
              <a:rPr lang="en-US" sz="1800" b="1" dirty="0"/>
              <a:t>only</a:t>
            </a:r>
            <a:r>
              <a:rPr lang="en-US" sz="1800" dirty="0"/>
              <a:t> account for </a:t>
            </a:r>
            <a:r>
              <a:rPr lang="en-US" sz="1800" b="1" dirty="0"/>
              <a:t>CRPDs</a:t>
            </a:r>
          </a:p>
          <a:p>
            <a:endParaRPr lang="en-US" sz="1800" dirty="0"/>
          </a:p>
          <a:p>
            <a:endParaRPr lang="en-US" sz="1800" dirty="0"/>
          </a:p>
          <a:p>
            <a:endParaRPr lang="en-US" sz="1800" dirty="0"/>
          </a:p>
          <a:p>
            <a:r>
              <a:rPr lang="en-US" sz="1800" b="1" dirty="0"/>
              <a:t>Improved</a:t>
            </a:r>
            <a:r>
              <a:rPr lang="en-US" sz="1800" dirty="0"/>
              <a:t> WCRT analysis that accounts for </a:t>
            </a:r>
            <a:r>
              <a:rPr lang="en-US" sz="1800" b="1" dirty="0"/>
              <a:t>both</a:t>
            </a:r>
            <a:r>
              <a:rPr lang="en-US" sz="1800" dirty="0"/>
              <a:t> </a:t>
            </a:r>
            <a:r>
              <a:rPr lang="en-US" sz="1800" b="1" dirty="0"/>
              <a:t>CRPD</a:t>
            </a:r>
            <a:r>
              <a:rPr lang="en-US" sz="1800" dirty="0"/>
              <a:t> and </a:t>
            </a:r>
            <a:r>
              <a:rPr lang="en-US" sz="1800" b="1" dirty="0"/>
              <a:t>CPRO</a:t>
            </a:r>
            <a:r>
              <a:rPr lang="en-US" sz="1800" dirty="0"/>
              <a:t> </a:t>
            </a:r>
          </a:p>
        </p:txBody>
      </p:sp>
      <p:sp>
        <p:nvSpPr>
          <p:cNvPr id="5" name="Slide Number Placeholder 4"/>
          <p:cNvSpPr>
            <a:spLocks noGrp="1"/>
          </p:cNvSpPr>
          <p:nvPr>
            <p:ph type="sldNum" sz="quarter" idx="12"/>
          </p:nvPr>
        </p:nvSpPr>
        <p:spPr/>
        <p:txBody>
          <a:bodyPr/>
          <a:lstStyle/>
          <a:p>
            <a:fld id="{61BA737E-4C38-4B49-BAFF-3950B3257663}" type="slidenum">
              <a:rPr lang="en-US" smtClean="0"/>
              <a:t>12</a:t>
            </a:fld>
            <a:endParaRPr lang="en-US"/>
          </a:p>
        </p:txBody>
      </p:sp>
      <mc:AlternateContent xmlns:mc="http://schemas.openxmlformats.org/markup-compatibility/2006" xmlns:a14="http://schemas.microsoft.com/office/drawing/2010/main">
        <mc:Choice Requires="a14">
          <p:sp>
            <p:nvSpPr>
              <p:cNvPr id="8" name="TextBox 7"/>
              <p:cNvSpPr txBox="1"/>
              <p:nvPr/>
            </p:nvSpPr>
            <p:spPr>
              <a:xfrm>
                <a:off x="1881783" y="1804968"/>
                <a:ext cx="5377608" cy="97430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a:rPr lang="en-US" sz="1600" i="1">
                              <a:latin typeface="Cambria Math" panose="02040503050406030204" pitchFamily="18" charset="0"/>
                            </a:rPr>
                            <m:t>𝑅</m:t>
                          </m:r>
                        </m:e>
                        <m:sub>
                          <m:r>
                            <a:rPr lang="en-US" sz="1600" i="1">
                              <a:latin typeface="Cambria Math" panose="02040503050406030204" pitchFamily="18" charset="0"/>
                            </a:rPr>
                            <m:t>𝑖</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𝐶</m:t>
                          </m:r>
                        </m:e>
                        <m:sub>
                          <m:r>
                            <a:rPr lang="en-US" sz="1600" i="1">
                              <a:latin typeface="Cambria Math" panose="02040503050406030204" pitchFamily="18" charset="0"/>
                            </a:rPr>
                            <m:t>𝑖</m:t>
                          </m:r>
                        </m:sub>
                      </m:sSub>
                      <m:r>
                        <a:rPr lang="en-US" sz="1600" i="1">
                          <a:latin typeface="Cambria Math" panose="02040503050406030204" pitchFamily="18" charset="0"/>
                        </a:rPr>
                        <m:t>+</m:t>
                      </m:r>
                      <m:nary>
                        <m:naryPr>
                          <m:chr m:val="∑"/>
                          <m:limLoc m:val="undOvr"/>
                          <m:supHide m:val="on"/>
                          <m:ctrlPr>
                            <a:rPr lang="en-US" sz="1600" i="1">
                              <a:latin typeface="Cambria Math" panose="02040503050406030204" pitchFamily="18" charset="0"/>
                            </a:rPr>
                          </m:ctrlPr>
                        </m:naryPr>
                        <m:sub>
                          <m:r>
                            <a:rPr lang="en-US" sz="1600" i="1">
                              <a:latin typeface="Cambria Math" panose="02040503050406030204" pitchFamily="18" charset="0"/>
                            </a:rPr>
                            <m:t>∀</m:t>
                          </m:r>
                          <m:r>
                            <a:rPr lang="en-US" sz="1600" i="1">
                              <a:latin typeface="Cambria Math" panose="02040503050406030204" pitchFamily="18" charset="0"/>
                            </a:rPr>
                            <m:t>𝑗</m:t>
                          </m:r>
                          <m:r>
                            <a:rPr lang="en-US" sz="1600" i="1">
                              <a:latin typeface="Cambria Math" panose="02040503050406030204" pitchFamily="18" charset="0"/>
                            </a:rPr>
                            <m:t>∈</m:t>
                          </m:r>
                          <m:r>
                            <a:rPr lang="en-US" sz="1600" i="1">
                              <a:latin typeface="Cambria Math" panose="02040503050406030204" pitchFamily="18" charset="0"/>
                            </a:rPr>
                            <m:t>h𝑒𝑝</m:t>
                          </m:r>
                          <m:r>
                            <a:rPr lang="en-US" sz="1600" i="1">
                              <a:latin typeface="Cambria Math" panose="02040503050406030204" pitchFamily="18" charset="0"/>
                            </a:rPr>
                            <m:t>(</m:t>
                          </m:r>
                          <m:r>
                            <a:rPr lang="en-US" sz="1600" i="1">
                              <a:latin typeface="Cambria Math" panose="02040503050406030204" pitchFamily="18" charset="0"/>
                            </a:rPr>
                            <m:t>𝑖</m:t>
                          </m:r>
                          <m:r>
                            <a:rPr lang="en-US" sz="1600" i="1">
                              <a:latin typeface="Cambria Math" panose="02040503050406030204" pitchFamily="18" charset="0"/>
                            </a:rPr>
                            <m:t>)</m:t>
                          </m:r>
                        </m:sub>
                        <m:sup/>
                        <m:e>
                          <m:r>
                            <a:rPr lang="en-US" sz="1600" i="1">
                              <a:latin typeface="Cambria Math" panose="02040503050406030204" pitchFamily="18" charset="0"/>
                            </a:rPr>
                            <m:t>⌈</m:t>
                          </m:r>
                          <m:sSub>
                            <m:sSubPr>
                              <m:ctrlPr>
                                <a:rPr lang="en-US" sz="1600" i="1">
                                  <a:latin typeface="Cambria Math" panose="02040503050406030204" pitchFamily="18" charset="0"/>
                                </a:rPr>
                              </m:ctrlPr>
                            </m:sSubPr>
                            <m:e>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𝑅</m:t>
                                      </m:r>
                                    </m:e>
                                    <m:sub>
                                      <m:r>
                                        <a:rPr lang="en-US" sz="1600" i="1">
                                          <a:latin typeface="Cambria Math" panose="02040503050406030204" pitchFamily="18" charset="0"/>
                                        </a:rPr>
                                        <m:t>𝑖</m:t>
                                      </m:r>
                                    </m:sub>
                                  </m:sSub>
                                </m:num>
                                <m:den>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𝑗</m:t>
                                      </m:r>
                                    </m:sub>
                                  </m:sSub>
                                </m:den>
                              </m:f>
                              <m:r>
                                <a:rPr lang="en-US" sz="1600" i="1">
                                  <a:latin typeface="Cambria Math" panose="02040503050406030204" pitchFamily="18" charset="0"/>
                                </a:rPr>
                                <m:t>⌉∗</m:t>
                              </m:r>
                            </m:e>
                            <m:sub>
                              <m:r>
                                <a:rPr lang="en-US" sz="1600" i="1" smtClean="0">
                                  <a:latin typeface="Cambria Math" panose="02040503050406030204" pitchFamily="18" charset="0"/>
                                </a:rPr>
                                <m:t> </m:t>
                              </m:r>
                            </m:sub>
                          </m:sSub>
                          <m:sSub>
                            <m:sSubPr>
                              <m:ctrlPr>
                                <a:rPr lang="en-US" sz="1600" i="1">
                                  <a:latin typeface="Cambria Math" panose="02040503050406030204" pitchFamily="18" charset="0"/>
                                </a:rPr>
                              </m:ctrlPr>
                            </m:sSubPr>
                            <m:e>
                              <m:r>
                                <a:rPr lang="en-US" sz="1600" i="1">
                                  <a:latin typeface="Cambria Math" panose="02040503050406030204" pitchFamily="18" charset="0"/>
                                </a:rPr>
                                <m:t>𝐶</m:t>
                              </m:r>
                            </m:e>
                            <m:sub>
                              <m:r>
                                <a:rPr lang="en-US" sz="1600" i="1">
                                  <a:latin typeface="Cambria Math" panose="02040503050406030204" pitchFamily="18" charset="0"/>
                                </a:rPr>
                                <m:t>𝑗</m:t>
                              </m:r>
                              <m:r>
                                <a:rPr lang="en-US" sz="1600" i="1">
                                  <a:latin typeface="Cambria Math" panose="02040503050406030204" pitchFamily="18" charset="0"/>
                                </a:rPr>
                                <m:t> </m:t>
                              </m:r>
                            </m:sub>
                          </m:sSub>
                        </m:e>
                      </m:nary>
                      <m:r>
                        <a:rPr lang="en-US" sz="1600" b="0" i="1" smtClean="0">
                          <a:latin typeface="Cambria Math" panose="02040503050406030204" pitchFamily="18" charset="0"/>
                        </a:rPr>
                        <m:t>+</m:t>
                      </m:r>
                      <m:nary>
                        <m:naryPr>
                          <m:chr m:val="∑"/>
                          <m:limLoc m:val="undOvr"/>
                          <m:supHide m:val="on"/>
                          <m:ctrlPr>
                            <a:rPr lang="en-US" sz="1600" i="1">
                              <a:latin typeface="Cambria Math" panose="02040503050406030204" pitchFamily="18" charset="0"/>
                            </a:rPr>
                          </m:ctrlPr>
                        </m:naryPr>
                        <m:sub>
                          <m:eqArr>
                            <m:eqArrPr>
                              <m:ctrlPr>
                                <a:rPr lang="en-US" sz="1600" i="1">
                                  <a:latin typeface="Cambria Math" panose="02040503050406030204" pitchFamily="18" charset="0"/>
                                </a:rPr>
                              </m:ctrlPr>
                            </m:eqArrPr>
                            <m:e>
                              <m:r>
                                <a:rPr lang="en-US" sz="1600" i="1">
                                  <a:latin typeface="Cambria Math" panose="02040503050406030204" pitchFamily="18" charset="0"/>
                                </a:rPr>
                                <m:t> </m:t>
                              </m:r>
                            </m:e>
                            <m:e>
                              <m:r>
                                <a:rPr lang="en-US" sz="1600" i="1">
                                  <a:latin typeface="Cambria Math" panose="02040503050406030204" pitchFamily="18" charset="0"/>
                                </a:rPr>
                                <m:t>∀</m:t>
                              </m:r>
                              <m:r>
                                <a:rPr lang="en-US" sz="1600" i="1">
                                  <a:latin typeface="Cambria Math" panose="02040503050406030204" pitchFamily="18" charset="0"/>
                                </a:rPr>
                                <m:t>𝑗</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rPr>
                                <m:t>h</m:t>
                              </m:r>
                              <m:r>
                                <a:rPr lang="en-US" sz="1600" b="0" i="1" smtClean="0">
                                  <a:latin typeface="Cambria Math" panose="02040503050406030204" pitchFamily="18" charset="0"/>
                                </a:rPr>
                                <m:t>𝑒</m:t>
                              </m:r>
                              <m:r>
                                <a:rPr lang="en-US" sz="1600" i="1">
                                  <a:latin typeface="Cambria Math" panose="02040503050406030204" pitchFamily="18" charset="0"/>
                                </a:rPr>
                                <m:t>𝑝</m:t>
                              </m:r>
                              <m:d>
                                <m:dPr>
                                  <m:ctrlPr>
                                    <a:rPr lang="en-US" sz="1600" i="1">
                                      <a:latin typeface="Cambria Math" panose="02040503050406030204" pitchFamily="18" charset="0"/>
                                    </a:rPr>
                                  </m:ctrlPr>
                                </m:dPr>
                                <m:e>
                                  <m:r>
                                    <a:rPr lang="en-US" sz="1600" i="1">
                                      <a:latin typeface="Cambria Math" panose="02040503050406030204" pitchFamily="18" charset="0"/>
                                    </a:rPr>
                                    <m:t>𝑖</m:t>
                                  </m:r>
                                </m:e>
                              </m:d>
                            </m:e>
                          </m:eqArr>
                        </m:sub>
                        <m:sup/>
                        <m:e>
                          <m:r>
                            <a:rPr lang="en-US" sz="1600" b="1" i="1">
                              <a:solidFill>
                                <a:srgbClr val="FF0000"/>
                              </a:solidFill>
                              <a:latin typeface="Cambria Math" panose="02040503050406030204" pitchFamily="18" charset="0"/>
                            </a:rPr>
                            <m:t>𝑪𝑹𝑷</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𝑫</m:t>
                              </m:r>
                            </m:e>
                            <m:sub>
                              <m:r>
                                <a:rPr lang="en-US" sz="1600" b="1" i="1">
                                  <a:solidFill>
                                    <a:srgbClr val="FF0000"/>
                                  </a:solidFill>
                                  <a:latin typeface="Cambria Math" panose="02040503050406030204" pitchFamily="18" charset="0"/>
                                </a:rPr>
                                <m:t>𝒊</m:t>
                              </m:r>
                              <m:r>
                                <a:rPr lang="en-US" sz="1600" b="1" i="1">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𝒋</m:t>
                              </m:r>
                            </m:sub>
                          </m:sSub>
                        </m:e>
                      </m:nary>
                    </m:oMath>
                  </m:oMathPara>
                </a14:m>
                <a:endParaRPr lang="en-US" sz="1600" dirty="0"/>
              </a:p>
              <a:p>
                <a:endParaRPr lang="en-US" sz="1350" dirty="0"/>
              </a:p>
            </p:txBody>
          </p:sp>
        </mc:Choice>
        <mc:Fallback xmlns="">
          <p:sp>
            <p:nvSpPr>
              <p:cNvPr id="8" name="TextBox 7"/>
              <p:cNvSpPr txBox="1">
                <a:spLocks noRot="1" noChangeAspect="1" noMove="1" noResize="1" noEditPoints="1" noAdjustHandles="1" noChangeArrowheads="1" noChangeShapeType="1" noTextEdit="1"/>
              </p:cNvSpPr>
              <p:nvPr/>
            </p:nvSpPr>
            <p:spPr>
              <a:xfrm>
                <a:off x="1881783" y="1804968"/>
                <a:ext cx="5377608" cy="974306"/>
              </a:xfrm>
              <a:prstGeom prst="rect">
                <a:avLst/>
              </a:prstGeom>
              <a:blipFill>
                <a:blip r:embed="rId3"/>
                <a:stretch>
                  <a:fillRect/>
                </a:stretch>
              </a:blipFill>
            </p:spPr>
            <p:txBody>
              <a:bodyPr/>
              <a:lstStyle/>
              <a:p>
                <a:r>
                  <a:rPr lang="en-US">
                    <a:noFill/>
                  </a:rPr>
                  <a:t> </a:t>
                </a:r>
              </a:p>
            </p:txBody>
          </p:sp>
        </mc:Fallback>
      </mc:AlternateContent>
      <p:sp>
        <p:nvSpPr>
          <p:cNvPr id="10" name="TextBox 9"/>
          <p:cNvSpPr txBox="1"/>
          <p:nvPr/>
        </p:nvSpPr>
        <p:spPr>
          <a:xfrm>
            <a:off x="16133201" y="21411608"/>
            <a:ext cx="1328890" cy="300082"/>
          </a:xfrm>
          <a:prstGeom prst="rect">
            <a:avLst/>
          </a:prstGeom>
          <a:noFill/>
        </p:spPr>
        <p:txBody>
          <a:bodyPr wrap="square" rtlCol="0">
            <a:spAutoFit/>
          </a:bodyPr>
          <a:lstStyle/>
          <a:p>
            <a:endParaRPr lang="en-US" sz="1350" dirty="0"/>
          </a:p>
        </p:txBody>
      </p:sp>
      <mc:AlternateContent xmlns:mc="http://schemas.openxmlformats.org/markup-compatibility/2006" xmlns:a14="http://schemas.microsoft.com/office/drawing/2010/main">
        <mc:Choice Requires="a14">
          <p:sp>
            <p:nvSpPr>
              <p:cNvPr id="19" name="TextBox 18"/>
              <p:cNvSpPr txBox="1"/>
              <p:nvPr/>
            </p:nvSpPr>
            <p:spPr>
              <a:xfrm>
                <a:off x="342900" y="3590102"/>
                <a:ext cx="8686800" cy="14407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a:rPr lang="en-US" sz="1600" i="1">
                              <a:latin typeface="Cambria Math" panose="02040503050406030204" pitchFamily="18" charset="0"/>
                            </a:rPr>
                            <m:t>𝑅</m:t>
                          </m:r>
                        </m:e>
                        <m:sub>
                          <m:r>
                            <a:rPr lang="en-US" sz="1600" i="1">
                              <a:latin typeface="Cambria Math" panose="02040503050406030204" pitchFamily="18" charset="0"/>
                            </a:rPr>
                            <m:t>𝑖</m:t>
                          </m:r>
                        </m:sub>
                      </m:sSub>
                      <m:r>
                        <a:rPr lang="en-US" sz="1600" i="1">
                          <a:latin typeface="Cambria Math" panose="02040503050406030204" pitchFamily="18" charset="0"/>
                        </a:rPr>
                        <m:t>=</m:t>
                      </m:r>
                      <m:sSub>
                        <m:sSubPr>
                          <m:ctrlPr>
                            <a:rPr lang="en-US" sz="1600" b="1" i="1">
                              <a:latin typeface="Cambria Math" panose="02040503050406030204" pitchFamily="18" charset="0"/>
                            </a:rPr>
                          </m:ctrlPr>
                        </m:sSubPr>
                        <m:e>
                          <m:r>
                            <a:rPr lang="en-US" sz="1600" b="1" i="1" smtClean="0">
                              <a:latin typeface="Cambria Math" panose="02040503050406030204" pitchFamily="18" charset="0"/>
                            </a:rPr>
                            <m:t>𝑪</m:t>
                          </m:r>
                        </m:e>
                        <m:sub>
                          <m:r>
                            <a:rPr lang="en-US" sz="1600" b="1" i="1">
                              <a:latin typeface="Cambria Math" panose="02040503050406030204" pitchFamily="18" charset="0"/>
                            </a:rPr>
                            <m:t>𝒊</m:t>
                          </m:r>
                        </m:sub>
                      </m:sSub>
                      <m:r>
                        <a:rPr lang="en-US" sz="1600" i="1">
                          <a:latin typeface="Cambria Math" panose="02040503050406030204" pitchFamily="18" charset="0"/>
                        </a:rPr>
                        <m:t>+</m:t>
                      </m:r>
                      <m:nary>
                        <m:naryPr>
                          <m:chr m:val="∑"/>
                          <m:limLoc m:val="undOvr"/>
                          <m:supHide m:val="on"/>
                          <m:ctrlPr>
                            <a:rPr lang="en-US" sz="1600" i="1">
                              <a:latin typeface="Cambria Math" panose="02040503050406030204" pitchFamily="18" charset="0"/>
                            </a:rPr>
                          </m:ctrlPr>
                        </m:naryPr>
                        <m:sub>
                          <m:eqArr>
                            <m:eqArrPr>
                              <m:ctrlPr>
                                <a:rPr lang="en-US" sz="1600" i="1">
                                  <a:latin typeface="Cambria Math" panose="02040503050406030204" pitchFamily="18" charset="0"/>
                                </a:rPr>
                              </m:ctrlPr>
                            </m:eqArrPr>
                            <m:e>
                              <m:r>
                                <a:rPr lang="en-US" sz="1600" i="1">
                                  <a:latin typeface="Cambria Math" panose="02040503050406030204" pitchFamily="18" charset="0"/>
                                </a:rPr>
                                <m:t> </m:t>
                              </m:r>
                            </m:e>
                            <m:e>
                              <m:r>
                                <a:rPr lang="en-US" sz="1600" i="1">
                                  <a:latin typeface="Cambria Math" panose="02040503050406030204" pitchFamily="18" charset="0"/>
                                </a:rPr>
                                <m:t>∀</m:t>
                              </m:r>
                              <m:r>
                                <a:rPr lang="en-US" sz="1600" i="1">
                                  <a:latin typeface="Cambria Math" panose="02040503050406030204" pitchFamily="18" charset="0"/>
                                </a:rPr>
                                <m:t>𝑗</m:t>
                              </m:r>
                              <m:r>
                                <a:rPr lang="en-US" sz="1600" i="1">
                                  <a:latin typeface="Cambria Math" panose="02040503050406030204" pitchFamily="18" charset="0"/>
                                </a:rPr>
                                <m:t> ∈</m:t>
                              </m:r>
                              <m:r>
                                <a:rPr lang="en-US" sz="1600" i="1">
                                  <a:latin typeface="Cambria Math" panose="02040503050406030204" pitchFamily="18" charset="0"/>
                                </a:rPr>
                                <m:t>h𝑒𝑝</m:t>
                              </m:r>
                              <m:d>
                                <m:dPr>
                                  <m:ctrlPr>
                                    <a:rPr lang="en-US" sz="1600" i="1">
                                      <a:latin typeface="Cambria Math" panose="02040503050406030204" pitchFamily="18" charset="0"/>
                                    </a:rPr>
                                  </m:ctrlPr>
                                </m:dPr>
                                <m:e>
                                  <m:r>
                                    <a:rPr lang="en-US" sz="1600" i="1">
                                      <a:latin typeface="Cambria Math" panose="02040503050406030204" pitchFamily="18" charset="0"/>
                                    </a:rPr>
                                    <m:t>𝑖</m:t>
                                  </m:r>
                                </m:e>
                              </m:d>
                            </m:e>
                          </m:eqArr>
                        </m:sub>
                        <m:sup/>
                        <m:e>
                          <m:sSub>
                            <m:sSubPr>
                              <m:ctrlPr>
                                <a:rPr lang="en-US" sz="1600" b="1" i="1">
                                  <a:latin typeface="Cambria Math" panose="02040503050406030204" pitchFamily="18" charset="0"/>
                                </a:rPr>
                              </m:ctrlPr>
                            </m:sSubPr>
                            <m:e>
                              <m:r>
                                <a:rPr lang="en-US" sz="1600" b="1" i="1" smtClean="0">
                                  <a:latin typeface="Cambria Math" panose="02040503050406030204" pitchFamily="18" charset="0"/>
                                </a:rPr>
                                <m:t>𝑪</m:t>
                              </m:r>
                            </m:e>
                            <m:sub>
                              <m:r>
                                <a:rPr lang="en-US" sz="1600" b="1" i="1">
                                  <a:latin typeface="Cambria Math" panose="02040503050406030204" pitchFamily="18" charset="0"/>
                                </a:rPr>
                                <m:t>𝒋</m:t>
                              </m:r>
                            </m:sub>
                          </m:sSub>
                        </m:e>
                      </m:nary>
                      <m:r>
                        <a:rPr lang="en-US" sz="1600" i="1">
                          <a:latin typeface="Cambria Math" panose="02040503050406030204" pitchFamily="18" charset="0"/>
                        </a:rPr>
                        <m:t>+</m:t>
                      </m:r>
                      <m:nary>
                        <m:naryPr>
                          <m:chr m:val="∑"/>
                          <m:limLoc m:val="undOvr"/>
                          <m:supHide m:val="on"/>
                          <m:ctrlPr>
                            <a:rPr lang="en-US" sz="1600" i="1" smtClean="0">
                              <a:latin typeface="Cambria Math" panose="02040503050406030204" pitchFamily="18" charset="0"/>
                            </a:rPr>
                          </m:ctrlPr>
                        </m:naryPr>
                        <m:sub>
                          <m:eqArr>
                            <m:eqArrPr>
                              <m:ctrlPr>
                                <a:rPr lang="en-US" sz="1600" i="1">
                                  <a:latin typeface="Cambria Math" panose="02040503050406030204" pitchFamily="18" charset="0"/>
                                </a:rPr>
                              </m:ctrlPr>
                            </m:eqArrPr>
                            <m:e>
                              <m:r>
                                <a:rPr lang="en-US" sz="1600" i="1">
                                  <a:latin typeface="Cambria Math" panose="02040503050406030204" pitchFamily="18" charset="0"/>
                                </a:rPr>
                                <m:t> </m:t>
                              </m:r>
                            </m:e>
                            <m:e>
                              <m:r>
                                <a:rPr lang="en-US" sz="1600" i="1">
                                  <a:latin typeface="Cambria Math" panose="02040503050406030204" pitchFamily="18" charset="0"/>
                                </a:rPr>
                                <m:t>∀</m:t>
                              </m:r>
                              <m:r>
                                <a:rPr lang="en-US" sz="1600" i="1">
                                  <a:latin typeface="Cambria Math" panose="02040503050406030204" pitchFamily="18" charset="0"/>
                                </a:rPr>
                                <m:t>𝑗</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rPr>
                                <m:t>h</m:t>
                              </m:r>
                              <m:r>
                                <a:rPr lang="en-US" sz="1600" b="0" i="1" smtClean="0">
                                  <a:latin typeface="Cambria Math" panose="02040503050406030204" pitchFamily="18" charset="0"/>
                                </a:rPr>
                                <m:t>𝑒</m:t>
                              </m:r>
                              <m:r>
                                <a:rPr lang="en-US" sz="1600" i="1">
                                  <a:latin typeface="Cambria Math" panose="02040503050406030204" pitchFamily="18" charset="0"/>
                                </a:rPr>
                                <m:t>𝑝</m:t>
                              </m:r>
                              <m:r>
                                <a:rPr lang="en-US" sz="1600" i="1">
                                  <a:latin typeface="Cambria Math" panose="02040503050406030204" pitchFamily="18" charset="0"/>
                                </a:rPr>
                                <m:t>(</m:t>
                              </m:r>
                              <m:r>
                                <a:rPr lang="en-US" sz="1600" i="1">
                                  <a:latin typeface="Cambria Math" panose="02040503050406030204" pitchFamily="18" charset="0"/>
                                </a:rPr>
                                <m:t>𝑖</m:t>
                              </m:r>
                              <m:r>
                                <a:rPr lang="en-US" sz="1600" i="1">
                                  <a:latin typeface="Cambria Math" panose="02040503050406030204" pitchFamily="18" charset="0"/>
                                </a:rPr>
                                <m:t>)</m:t>
                              </m:r>
                            </m:e>
                          </m:eqArr>
                        </m:sub>
                        <m:sup/>
                        <m:e>
                          <m:r>
                            <a:rPr lang="en-US" sz="1600" i="1">
                              <a:latin typeface="Cambria Math" panose="02040503050406030204" pitchFamily="18" charset="0"/>
                            </a:rPr>
                            <m:t>⌈</m:t>
                          </m:r>
                          <m:sSub>
                            <m:sSubPr>
                              <m:ctrlPr>
                                <a:rPr lang="en-US" sz="1600" i="1">
                                  <a:latin typeface="Cambria Math" panose="02040503050406030204" pitchFamily="18" charset="0"/>
                                </a:rPr>
                              </m:ctrlPr>
                            </m:sSubPr>
                            <m:e>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𝑅</m:t>
                                      </m:r>
                                    </m:e>
                                    <m:sub>
                                      <m:r>
                                        <a:rPr lang="en-US" sz="1600" i="1">
                                          <a:latin typeface="Cambria Math" panose="02040503050406030204" pitchFamily="18" charset="0"/>
                                        </a:rPr>
                                        <m:t>𝑖</m:t>
                                      </m:r>
                                    </m:sub>
                                  </m:sSub>
                                </m:num>
                                <m:den>
                                  <m:sSub>
                                    <m:sSubPr>
                                      <m:ctrlPr>
                                        <a:rPr lang="en-US" sz="1600" i="1">
                                          <a:latin typeface="Cambria Math" panose="02040503050406030204" pitchFamily="18" charset="0"/>
                                        </a:rPr>
                                      </m:ctrlPr>
                                    </m:sSubPr>
                                    <m:e>
                                      <m:r>
                                        <a:rPr lang="en-US" sz="1600" i="1">
                                          <a:latin typeface="Cambria Math" panose="02040503050406030204" pitchFamily="18" charset="0"/>
                                        </a:rPr>
                                        <m:t>𝑇</m:t>
                                      </m:r>
                                    </m:e>
                                    <m:sub>
                                      <m:r>
                                        <a:rPr lang="en-US" sz="1600" i="1">
                                          <a:latin typeface="Cambria Math" panose="02040503050406030204" pitchFamily="18" charset="0"/>
                                        </a:rPr>
                                        <m:t>𝑗</m:t>
                                      </m:r>
                                    </m:sub>
                                  </m:sSub>
                                </m:den>
                              </m:f>
                              <m:r>
                                <a:rPr lang="en-US" sz="1600" i="1">
                                  <a:latin typeface="Cambria Math" panose="02040503050406030204" pitchFamily="18" charset="0"/>
                                </a:rPr>
                                <m:t>−1⌉∗(</m:t>
                              </m:r>
                              <m:r>
                                <a:rPr lang="en-US" sz="1600" i="1">
                                  <a:latin typeface="Cambria Math" panose="02040503050406030204" pitchFamily="18" charset="0"/>
                                </a:rPr>
                                <m:t>𝑃</m:t>
                              </m:r>
                            </m:e>
                            <m:sub>
                              <m:r>
                                <a:rPr lang="en-US" sz="1600" i="1">
                                  <a:latin typeface="Cambria Math" panose="02040503050406030204" pitchFamily="18" charset="0"/>
                                </a:rPr>
                                <m:t>𝑗</m:t>
                              </m:r>
                              <m:r>
                                <a:rPr lang="en-US" sz="1600" i="1">
                                  <a:latin typeface="Cambria Math" panose="02040503050406030204" pitchFamily="18" charset="0"/>
                                </a:rPr>
                                <m:t> </m:t>
                              </m:r>
                            </m:sub>
                          </m:sSub>
                          <m:r>
                            <a:rPr lang="en-US" sz="1600" i="1">
                              <a:latin typeface="Cambria Math" panose="02040503050406030204" pitchFamily="18" charset="0"/>
                            </a:rPr>
                            <m:t>+</m:t>
                          </m:r>
                          <m:r>
                            <a:rPr lang="en-US" sz="1600" b="1" i="1">
                              <a:solidFill>
                                <a:schemeClr val="accent2">
                                  <a:lumMod val="50000"/>
                                </a:schemeClr>
                              </a:solidFill>
                              <a:latin typeface="Cambria Math" panose="02040503050406030204" pitchFamily="18" charset="0"/>
                            </a:rPr>
                            <m:t>𝑪𝑷𝑹</m:t>
                          </m:r>
                          <m:sSub>
                            <m:sSubPr>
                              <m:ctrlPr>
                                <a:rPr lang="en-US" sz="1600" b="1" i="1">
                                  <a:solidFill>
                                    <a:schemeClr val="accent2">
                                      <a:lumMod val="50000"/>
                                    </a:schemeClr>
                                  </a:solidFill>
                                  <a:latin typeface="Cambria Math" panose="02040503050406030204" pitchFamily="18" charset="0"/>
                                </a:rPr>
                              </m:ctrlPr>
                            </m:sSubPr>
                            <m:e>
                              <m:r>
                                <a:rPr lang="en-US" sz="1600" b="1" i="1">
                                  <a:solidFill>
                                    <a:schemeClr val="accent2">
                                      <a:lumMod val="50000"/>
                                    </a:schemeClr>
                                  </a:solidFill>
                                  <a:latin typeface="Cambria Math" panose="02040503050406030204" pitchFamily="18" charset="0"/>
                                </a:rPr>
                                <m:t>𝑶</m:t>
                              </m:r>
                            </m:e>
                            <m:sub>
                              <m:r>
                                <a:rPr lang="en-US" sz="1600" b="1" i="1">
                                  <a:solidFill>
                                    <a:schemeClr val="accent2">
                                      <a:lumMod val="50000"/>
                                    </a:schemeClr>
                                  </a:solidFill>
                                  <a:latin typeface="Cambria Math" panose="02040503050406030204" pitchFamily="18" charset="0"/>
                                </a:rPr>
                                <m:t>𝒋</m:t>
                              </m:r>
                              <m:r>
                                <a:rPr lang="en-US" sz="1600" b="1" i="1">
                                  <a:solidFill>
                                    <a:schemeClr val="accent2">
                                      <a:lumMod val="50000"/>
                                    </a:schemeClr>
                                  </a:solidFill>
                                  <a:latin typeface="Cambria Math" panose="02040503050406030204" pitchFamily="18" charset="0"/>
                                </a:rPr>
                                <m:t>,</m:t>
                              </m:r>
                              <m:r>
                                <a:rPr lang="en-US" sz="1600" b="1" i="1">
                                  <a:solidFill>
                                    <a:schemeClr val="accent2">
                                      <a:lumMod val="50000"/>
                                    </a:schemeClr>
                                  </a:solidFill>
                                  <a:latin typeface="Cambria Math" panose="02040503050406030204" pitchFamily="18" charset="0"/>
                                </a:rPr>
                                <m:t>𝒊</m:t>
                              </m:r>
                            </m:sub>
                          </m:sSub>
                          <m:r>
                            <a:rPr lang="en-US" sz="1600" b="1" i="1" smtClean="0">
                              <a:solidFill>
                                <a:schemeClr val="accent2">
                                  <a:lumMod val="50000"/>
                                </a:schemeClr>
                              </a:solidFill>
                              <a:latin typeface="Cambria Math" panose="02040503050406030204" pitchFamily="18" charset="0"/>
                            </a:rPr>
                            <m:t> )+</m:t>
                          </m:r>
                          <m:nary>
                            <m:naryPr>
                              <m:chr m:val="∑"/>
                              <m:limLoc m:val="undOvr"/>
                              <m:supHide m:val="on"/>
                              <m:ctrlPr>
                                <a:rPr lang="en-US" sz="1600" i="1">
                                  <a:latin typeface="Cambria Math" panose="02040503050406030204" pitchFamily="18" charset="0"/>
                                </a:rPr>
                              </m:ctrlPr>
                            </m:naryPr>
                            <m:sub>
                              <m:eqArr>
                                <m:eqArrPr>
                                  <m:ctrlPr>
                                    <a:rPr lang="en-US" sz="1600" i="1">
                                      <a:latin typeface="Cambria Math" panose="02040503050406030204" pitchFamily="18" charset="0"/>
                                    </a:rPr>
                                  </m:ctrlPr>
                                </m:eqArrPr>
                                <m:e>
                                  <m:r>
                                    <a:rPr lang="en-US" sz="1600" i="1">
                                      <a:latin typeface="Cambria Math" panose="02040503050406030204" pitchFamily="18" charset="0"/>
                                    </a:rPr>
                                    <m:t> </m:t>
                                  </m:r>
                                </m:e>
                                <m:e>
                                  <m:r>
                                    <a:rPr lang="en-US" sz="1600" i="1">
                                      <a:latin typeface="Cambria Math" panose="02040503050406030204" pitchFamily="18" charset="0"/>
                                    </a:rPr>
                                    <m:t>∀</m:t>
                                  </m:r>
                                  <m:r>
                                    <a:rPr lang="en-US" sz="1600" i="1">
                                      <a:latin typeface="Cambria Math" panose="02040503050406030204" pitchFamily="18" charset="0"/>
                                    </a:rPr>
                                    <m:t>𝑗</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rPr>
                                    <m:t>h𝑒𝑝</m:t>
                                  </m:r>
                                  <m:d>
                                    <m:dPr>
                                      <m:ctrlPr>
                                        <a:rPr lang="en-US" sz="1600" i="1">
                                          <a:latin typeface="Cambria Math" panose="02040503050406030204" pitchFamily="18" charset="0"/>
                                        </a:rPr>
                                      </m:ctrlPr>
                                    </m:dPr>
                                    <m:e>
                                      <m:r>
                                        <a:rPr lang="en-US" sz="1600" i="1">
                                          <a:latin typeface="Cambria Math" panose="02040503050406030204" pitchFamily="18" charset="0"/>
                                        </a:rPr>
                                        <m:t>𝑖</m:t>
                                      </m:r>
                                    </m:e>
                                  </m:d>
                                </m:e>
                              </m:eqArr>
                            </m:sub>
                            <m:sup/>
                            <m:e>
                              <m:r>
                                <a:rPr lang="en-US" sz="1600" b="1" i="1" smtClean="0">
                                  <a:solidFill>
                                    <a:schemeClr val="tx2"/>
                                  </a:solidFill>
                                  <a:latin typeface="Cambria Math" panose="02040503050406030204" pitchFamily="18" charset="0"/>
                                </a:rPr>
                                <m:t>𝑴</m:t>
                              </m:r>
                              <m:sSubSup>
                                <m:sSubSupPr>
                                  <m:ctrlPr>
                                    <a:rPr lang="en-US" sz="1600" b="1" i="1" smtClean="0">
                                      <a:solidFill>
                                        <a:schemeClr val="tx2"/>
                                      </a:solidFill>
                                      <a:latin typeface="Cambria Math" panose="02040503050406030204" pitchFamily="18" charset="0"/>
                                    </a:rPr>
                                  </m:ctrlPr>
                                </m:sSubSupPr>
                                <m:e>
                                  <m:r>
                                    <a:rPr lang="en-US" sz="1600" b="1" i="1">
                                      <a:solidFill>
                                        <a:schemeClr val="tx2"/>
                                      </a:solidFill>
                                      <a:latin typeface="Cambria Math" panose="02040503050406030204" pitchFamily="18" charset="0"/>
                                    </a:rPr>
                                    <m:t>𝑫</m:t>
                                  </m:r>
                                </m:e>
                                <m:sub>
                                  <m:r>
                                    <a:rPr lang="en-US" sz="1600" b="1" i="1">
                                      <a:solidFill>
                                        <a:schemeClr val="tx2"/>
                                      </a:solidFill>
                                      <a:latin typeface="Cambria Math" panose="02040503050406030204" pitchFamily="18" charset="0"/>
                                    </a:rPr>
                                    <m:t>𝒋</m:t>
                                  </m:r>
                                </m:sub>
                                <m:sup>
                                  <m:r>
                                    <a:rPr lang="en-US" sz="1600" b="1" i="1" smtClean="0">
                                      <a:solidFill>
                                        <a:schemeClr val="tx2"/>
                                      </a:solidFill>
                                      <a:latin typeface="Cambria Math" panose="02040503050406030204" pitchFamily="18" charset="0"/>
                                    </a:rPr>
                                    <m:t>𝒎𝒂𝒙</m:t>
                                  </m:r>
                                </m:sup>
                              </m:sSubSup>
                              <m:r>
                                <a:rPr lang="en-US" sz="1600" b="0" i="1" smtClean="0">
                                  <a:solidFill>
                                    <a:schemeClr val="tx2"/>
                                  </a:solidFill>
                                  <a:latin typeface="Cambria Math" panose="02040503050406030204" pitchFamily="18" charset="0"/>
                                </a:rPr>
                                <m:t>(</m:t>
                              </m:r>
                              <m:sSub>
                                <m:sSubPr>
                                  <m:ctrlPr>
                                    <a:rPr lang="en-US" sz="1600" i="1" smtClean="0">
                                      <a:solidFill>
                                        <a:schemeClr val="tx2"/>
                                      </a:solidFill>
                                      <a:latin typeface="Cambria Math" panose="02040503050406030204" pitchFamily="18" charset="0"/>
                                    </a:rPr>
                                  </m:ctrlPr>
                                </m:sSubPr>
                                <m:e>
                                  <m:r>
                                    <a:rPr lang="en-US" sz="1600" b="0" i="1" smtClean="0">
                                      <a:solidFill>
                                        <a:schemeClr val="tx2"/>
                                      </a:solidFill>
                                      <a:latin typeface="Cambria Math" panose="02040503050406030204" pitchFamily="18" charset="0"/>
                                    </a:rPr>
                                    <m:t>𝑅</m:t>
                                  </m:r>
                                </m:e>
                                <m:sub>
                                  <m:r>
                                    <a:rPr lang="en-US" sz="1600" b="0" i="1" smtClean="0">
                                      <a:solidFill>
                                        <a:schemeClr val="tx2"/>
                                      </a:solidFill>
                                      <a:latin typeface="Cambria Math" panose="02040503050406030204" pitchFamily="18" charset="0"/>
                                    </a:rPr>
                                    <m:t>𝑖</m:t>
                                  </m:r>
                                </m:sub>
                              </m:sSub>
                              <m:r>
                                <a:rPr lang="en-US" sz="1600" b="0" i="1" smtClean="0">
                                  <a:solidFill>
                                    <a:schemeClr val="tx2"/>
                                  </a:solidFill>
                                  <a:latin typeface="Cambria Math" panose="02040503050406030204" pitchFamily="18" charset="0"/>
                                </a:rPr>
                                <m:t>)</m:t>
                              </m:r>
                              <m:r>
                                <a:rPr lang="en-US" sz="1600" b="1" i="1" smtClean="0">
                                  <a:solidFill>
                                    <a:srgbClr val="FF0000"/>
                                  </a:solidFill>
                                  <a:latin typeface="Cambria Math" panose="02040503050406030204" pitchFamily="18" charset="0"/>
                                </a:rPr>
                                <m:t> </m:t>
                              </m:r>
                            </m:e>
                          </m:nary>
                        </m:e>
                      </m:nary>
                    </m:oMath>
                  </m:oMathPara>
                </a14:m>
                <a:endParaRPr lang="en-US" sz="16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m:t>
                      </m:r>
                      <m:nary>
                        <m:naryPr>
                          <m:chr m:val="∑"/>
                          <m:limLoc m:val="undOvr"/>
                          <m:supHide m:val="on"/>
                          <m:ctrlPr>
                            <a:rPr lang="en-US" sz="1600" i="1">
                              <a:latin typeface="Cambria Math" panose="02040503050406030204" pitchFamily="18" charset="0"/>
                            </a:rPr>
                          </m:ctrlPr>
                        </m:naryPr>
                        <m:sub>
                          <m:eqArr>
                            <m:eqArrPr>
                              <m:ctrlPr>
                                <a:rPr lang="en-US" sz="1600" i="1">
                                  <a:latin typeface="Cambria Math" panose="02040503050406030204" pitchFamily="18" charset="0"/>
                                </a:rPr>
                              </m:ctrlPr>
                            </m:eqArrPr>
                            <m:e>
                              <m:r>
                                <a:rPr lang="en-US" sz="1600" i="1">
                                  <a:latin typeface="Cambria Math" panose="02040503050406030204" pitchFamily="18" charset="0"/>
                                </a:rPr>
                                <m:t> </m:t>
                              </m:r>
                            </m:e>
                            <m:e>
                              <m:r>
                                <a:rPr lang="en-US" sz="1600" i="1">
                                  <a:latin typeface="Cambria Math" panose="02040503050406030204" pitchFamily="18" charset="0"/>
                                </a:rPr>
                                <m:t>∀</m:t>
                              </m:r>
                              <m:r>
                                <a:rPr lang="en-US" sz="1600" i="1">
                                  <a:latin typeface="Cambria Math" panose="02040503050406030204" pitchFamily="18" charset="0"/>
                                </a:rPr>
                                <m:t>𝑗</m:t>
                              </m:r>
                              <m:r>
                                <a:rPr lang="en-US" sz="1600" i="1">
                                  <a:latin typeface="Cambria Math" panose="02040503050406030204" pitchFamily="18" charset="0"/>
                                  <a:ea typeface="Cambria Math" panose="02040503050406030204" pitchFamily="18" charset="0"/>
                                </a:rPr>
                                <m:t>∈</m:t>
                              </m:r>
                              <m:r>
                                <a:rPr lang="en-US" sz="1600" i="1">
                                  <a:latin typeface="Cambria Math" panose="02040503050406030204" pitchFamily="18" charset="0"/>
                                </a:rPr>
                                <m:t>h</m:t>
                              </m:r>
                              <m:r>
                                <a:rPr lang="en-US" sz="1600" b="0" i="1" smtClean="0">
                                  <a:latin typeface="Cambria Math" panose="02040503050406030204" pitchFamily="18" charset="0"/>
                                </a:rPr>
                                <m:t>𝑒</m:t>
                              </m:r>
                              <m:r>
                                <a:rPr lang="en-US" sz="1600" i="1">
                                  <a:latin typeface="Cambria Math" panose="02040503050406030204" pitchFamily="18" charset="0"/>
                                </a:rPr>
                                <m:t>𝑝</m:t>
                              </m:r>
                              <m:d>
                                <m:dPr>
                                  <m:ctrlPr>
                                    <a:rPr lang="en-US" sz="1600" i="1">
                                      <a:latin typeface="Cambria Math" panose="02040503050406030204" pitchFamily="18" charset="0"/>
                                    </a:rPr>
                                  </m:ctrlPr>
                                </m:dPr>
                                <m:e>
                                  <m:r>
                                    <a:rPr lang="en-US" sz="1600" i="1">
                                      <a:latin typeface="Cambria Math" panose="02040503050406030204" pitchFamily="18" charset="0"/>
                                    </a:rPr>
                                    <m:t>𝑖</m:t>
                                  </m:r>
                                </m:e>
                              </m:d>
                            </m:e>
                          </m:eqArr>
                        </m:sub>
                        <m:sup/>
                        <m:e>
                          <m:r>
                            <a:rPr lang="en-US" sz="1600" b="1" i="1">
                              <a:solidFill>
                                <a:srgbClr val="FF0000"/>
                              </a:solidFill>
                              <a:latin typeface="Cambria Math" panose="02040503050406030204" pitchFamily="18" charset="0"/>
                            </a:rPr>
                            <m:t>𝑪𝑹𝑷</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panose="02040503050406030204" pitchFamily="18" charset="0"/>
                                </a:rPr>
                                <m:t>𝑫</m:t>
                              </m:r>
                            </m:e>
                            <m:sub>
                              <m:r>
                                <a:rPr lang="en-US" sz="1600" b="1" i="1">
                                  <a:solidFill>
                                    <a:srgbClr val="FF0000"/>
                                  </a:solidFill>
                                  <a:latin typeface="Cambria Math" panose="02040503050406030204" pitchFamily="18" charset="0"/>
                                </a:rPr>
                                <m:t>𝒊</m:t>
                              </m:r>
                              <m:r>
                                <a:rPr lang="en-US" sz="1600" b="1" i="1">
                                  <a:solidFill>
                                    <a:srgbClr val="FF0000"/>
                                  </a:solidFill>
                                  <a:latin typeface="Cambria Math" panose="02040503050406030204" pitchFamily="18" charset="0"/>
                                </a:rPr>
                                <m:t>,</m:t>
                              </m:r>
                              <m:r>
                                <a:rPr lang="en-US" sz="1600" b="1" i="1">
                                  <a:solidFill>
                                    <a:srgbClr val="FF0000"/>
                                  </a:solidFill>
                                  <a:latin typeface="Cambria Math" panose="02040503050406030204" pitchFamily="18" charset="0"/>
                                </a:rPr>
                                <m:t>𝒋</m:t>
                              </m:r>
                            </m:sub>
                          </m:sSub>
                        </m:e>
                      </m:nary>
                    </m:oMath>
                  </m:oMathPara>
                </a14:m>
                <a:endParaRPr lang="en-US" b="1" i="1" dirty="0"/>
              </a:p>
            </p:txBody>
          </p:sp>
        </mc:Choice>
        <mc:Fallback xmlns="">
          <p:sp>
            <p:nvSpPr>
              <p:cNvPr id="19" name="TextBox 18"/>
              <p:cNvSpPr txBox="1">
                <a:spLocks noRot="1" noChangeAspect="1" noMove="1" noResize="1" noEditPoints="1" noAdjustHandles="1" noChangeArrowheads="1" noChangeShapeType="1" noTextEdit="1"/>
              </p:cNvSpPr>
              <p:nvPr/>
            </p:nvSpPr>
            <p:spPr>
              <a:xfrm>
                <a:off x="342900" y="3590102"/>
                <a:ext cx="8686800" cy="1440779"/>
              </a:xfrm>
              <a:prstGeom prst="rect">
                <a:avLst/>
              </a:prstGeom>
              <a:blipFill>
                <a:blip r:embed="rId4"/>
                <a:stretch>
                  <a:fillRect/>
                </a:stretch>
              </a:blipFill>
            </p:spPr>
            <p:txBody>
              <a:bodyPr/>
              <a:lstStyle/>
              <a:p>
                <a:r>
                  <a:rPr lang="en-US">
                    <a:noFill/>
                  </a:rPr>
                  <a:t> </a:t>
                </a:r>
              </a:p>
            </p:txBody>
          </p:sp>
        </mc:Fallback>
      </mc:AlternateContent>
      <p:sp>
        <p:nvSpPr>
          <p:cNvPr id="29" name="Left Brace 28"/>
          <p:cNvSpPr/>
          <p:nvPr/>
        </p:nvSpPr>
        <p:spPr>
          <a:xfrm rot="5400000">
            <a:off x="6423768" y="2080846"/>
            <a:ext cx="310055" cy="301851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30" name="TextBox 29"/>
          <p:cNvSpPr txBox="1"/>
          <p:nvPr/>
        </p:nvSpPr>
        <p:spPr>
          <a:xfrm>
            <a:off x="4665374" y="3070730"/>
            <a:ext cx="3704247" cy="623248"/>
          </a:xfrm>
          <a:prstGeom prst="rect">
            <a:avLst/>
          </a:prstGeom>
          <a:noFill/>
        </p:spPr>
        <p:txBody>
          <a:bodyPr wrap="square" rtlCol="0">
            <a:spAutoFit/>
          </a:bodyPr>
          <a:lstStyle/>
          <a:p>
            <a:pPr algn="ctr"/>
            <a:r>
              <a:rPr lang="en-US" sz="1050" dirty="0"/>
              <a:t>Separately considering processing and memory demand (in isolation) in order to account for variable memory demand</a:t>
            </a:r>
            <a:endParaRPr lang="en-US" sz="1050" baseline="-25000" dirty="0"/>
          </a:p>
          <a:p>
            <a:endParaRPr lang="en-US" sz="1350" dirty="0"/>
          </a:p>
        </p:txBody>
      </p:sp>
      <p:sp>
        <p:nvSpPr>
          <p:cNvPr id="31" name="Left Brace 30"/>
          <p:cNvSpPr/>
          <p:nvPr/>
        </p:nvSpPr>
        <p:spPr>
          <a:xfrm rot="5400000">
            <a:off x="2738745" y="3405472"/>
            <a:ext cx="290998" cy="4285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32" name="Rectangle 31"/>
          <p:cNvSpPr/>
          <p:nvPr/>
        </p:nvSpPr>
        <p:spPr>
          <a:xfrm>
            <a:off x="1905345" y="3097090"/>
            <a:ext cx="1957798" cy="415498"/>
          </a:xfrm>
          <a:prstGeom prst="rect">
            <a:avLst/>
          </a:prstGeom>
        </p:spPr>
        <p:txBody>
          <a:bodyPr wrap="square">
            <a:spAutoFit/>
          </a:bodyPr>
          <a:lstStyle/>
          <a:p>
            <a:r>
              <a:rPr lang="en-US" sz="1050" dirty="0" err="1"/>
              <a:t>Atleast</a:t>
            </a:r>
            <a:r>
              <a:rPr lang="en-US" sz="1050" dirty="0"/>
              <a:t> one job of </a:t>
            </a:r>
            <a:r>
              <a:rPr lang="en-US" sz="1050" dirty="0" err="1">
                <a:latin typeface="Calibri" panose="020F0502020204030204" pitchFamily="34" charset="0"/>
              </a:rPr>
              <a:t>Ƭ</a:t>
            </a:r>
            <a:r>
              <a:rPr lang="en-US" sz="1050" baseline="-25000" dirty="0" err="1">
                <a:latin typeface="Calibri" panose="020F0502020204030204" pitchFamily="34" charset="0"/>
              </a:rPr>
              <a:t>j</a:t>
            </a:r>
            <a:r>
              <a:rPr lang="en-US" sz="1050" baseline="-25000" dirty="0">
                <a:latin typeface="Calibri" panose="020F0502020204030204" pitchFamily="34" charset="0"/>
              </a:rPr>
              <a:t> </a:t>
            </a:r>
            <a:r>
              <a:rPr lang="en-US" sz="1050" dirty="0">
                <a:latin typeface="Calibri" panose="020F0502020204030204" pitchFamily="34" charset="0"/>
              </a:rPr>
              <a:t>will have the worst-case memory demand</a:t>
            </a:r>
            <a:endParaRPr lang="en-US" sz="1050" baseline="-25000" dirty="0"/>
          </a:p>
        </p:txBody>
      </p:sp>
      <p:sp>
        <p:nvSpPr>
          <p:cNvPr id="21" name="Content Placeholder 2"/>
          <p:cNvSpPr txBox="1">
            <a:spLocks/>
          </p:cNvSpPr>
          <p:nvPr/>
        </p:nvSpPr>
        <p:spPr>
          <a:xfrm>
            <a:off x="2317551" y="5083601"/>
            <a:ext cx="5027789" cy="652469"/>
          </a:xfrm>
          <a:prstGeom prst="rect">
            <a:avLst/>
          </a:prstGeom>
          <a:ln w="38100">
            <a:solidFill>
              <a:schemeClr val="accent1"/>
            </a:solidFill>
          </a:ln>
        </p:spPr>
        <p:txBody>
          <a:bodyPr vert="horz" lIns="91440" tIns="45720" rIns="91440" bIns="45720" rtlCol="0" anchor="ctr">
            <a:norm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b="1" dirty="0">
                <a:latin typeface="Calibri" panose="020F0502020204030204" pitchFamily="34" charset="0"/>
              </a:rPr>
              <a:t>WCRT (</a:t>
            </a:r>
            <a:r>
              <a:rPr lang="en-US" b="1" dirty="0">
                <a:solidFill>
                  <a:srgbClr val="FF0000"/>
                </a:solidFill>
                <a:latin typeface="Calibri" panose="020F0502020204030204" pitchFamily="34" charset="0"/>
              </a:rPr>
              <a:t>CRPD</a:t>
            </a:r>
            <a:r>
              <a:rPr lang="en-US" b="1" dirty="0">
                <a:latin typeface="Calibri" panose="020F0502020204030204" pitchFamily="34" charset="0"/>
              </a:rPr>
              <a:t>+</a:t>
            </a:r>
            <a:r>
              <a:rPr lang="en-US" b="1" dirty="0">
                <a:solidFill>
                  <a:schemeClr val="accent2">
                    <a:lumMod val="50000"/>
                  </a:schemeClr>
                </a:solidFill>
                <a:latin typeface="Calibri" panose="020F0502020204030204" pitchFamily="34" charset="0"/>
              </a:rPr>
              <a:t>CPRO</a:t>
            </a:r>
            <a:r>
              <a:rPr lang="en-US" b="1" dirty="0">
                <a:latin typeface="Calibri" panose="020F0502020204030204" pitchFamily="34" charset="0"/>
              </a:rPr>
              <a:t>) &lt;= WCRT (</a:t>
            </a:r>
            <a:r>
              <a:rPr lang="en-US" b="1" dirty="0">
                <a:solidFill>
                  <a:srgbClr val="FF0000"/>
                </a:solidFill>
                <a:latin typeface="Calibri" panose="020F0502020204030204" pitchFamily="34" charset="0"/>
              </a:rPr>
              <a:t>CRPD</a:t>
            </a:r>
            <a:r>
              <a:rPr lang="en-US" b="1" dirty="0">
                <a:latin typeface="Calibri" panose="020F0502020204030204" pitchFamily="34" charset="0"/>
              </a:rPr>
              <a:t>)</a:t>
            </a:r>
            <a:endParaRPr lang="en-US" dirty="0">
              <a:solidFill>
                <a:srgbClr val="FF0000"/>
              </a:solidFill>
              <a:latin typeface="Calibri" panose="020F0502020204030204" pitchFamily="34" charset="0"/>
              <a:ea typeface="Calibri" charset="0"/>
              <a:cs typeface="Calibri" charset="0"/>
            </a:endParaRPr>
          </a:p>
        </p:txBody>
      </p:sp>
    </p:spTree>
    <p:extLst>
      <p:ext uri="{BB962C8B-B14F-4D97-AF65-F5344CB8AC3E}">
        <p14:creationId xmlns:p14="http://schemas.microsoft.com/office/powerpoint/2010/main" val="397124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bg/>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p:bldP spid="19" grpId="0"/>
      <p:bldP spid="29" grpId="0" animBg="1"/>
      <p:bldP spid="30" grpId="0"/>
      <p:bldP spid="31" grpId="0" animBg="1"/>
      <p:bldP spid="32" grpId="0"/>
      <p:bldP spid="21"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How to Calculate CPRO?</a:t>
            </a:r>
          </a:p>
        </p:txBody>
      </p:sp>
      <p:sp>
        <p:nvSpPr>
          <p:cNvPr id="3" name="Content Placeholder 2"/>
          <p:cNvSpPr>
            <a:spLocks noGrp="1"/>
          </p:cNvSpPr>
          <p:nvPr>
            <p:ph idx="1"/>
          </p:nvPr>
        </p:nvSpPr>
        <p:spPr/>
        <p:txBody>
          <a:bodyPr>
            <a:normAutofit/>
          </a:bodyPr>
          <a:lstStyle/>
          <a:p>
            <a:r>
              <a:rPr lang="en-US" sz="2800" b="1" dirty="0"/>
              <a:t>Three methods</a:t>
            </a:r>
            <a:r>
              <a:rPr lang="en-US" sz="2800" dirty="0"/>
              <a:t>, each one improving on the previous one</a:t>
            </a:r>
          </a:p>
          <a:p>
            <a:pPr lvl="1"/>
            <a:r>
              <a:rPr lang="en-US" sz="2400" dirty="0"/>
              <a:t>CPRO-</a:t>
            </a:r>
            <a:r>
              <a:rPr lang="en-US" sz="2400" b="1" dirty="0"/>
              <a:t>Union</a:t>
            </a:r>
          </a:p>
          <a:p>
            <a:pPr lvl="1"/>
            <a:r>
              <a:rPr lang="en-US" sz="2400" dirty="0"/>
              <a:t>CPRO-</a:t>
            </a:r>
            <a:r>
              <a:rPr lang="en-US" sz="2400" b="1" dirty="0"/>
              <a:t>Multiset</a:t>
            </a:r>
          </a:p>
          <a:p>
            <a:pPr lvl="1"/>
            <a:r>
              <a:rPr lang="en-US" sz="2400" b="1" dirty="0"/>
              <a:t>Improved</a:t>
            </a:r>
            <a:r>
              <a:rPr lang="en-US" sz="2400" dirty="0"/>
              <a:t> CPRO-Multiset</a:t>
            </a:r>
          </a:p>
        </p:txBody>
      </p:sp>
      <p:sp>
        <p:nvSpPr>
          <p:cNvPr id="6" name="Slide Number Placeholder 5"/>
          <p:cNvSpPr>
            <a:spLocks noGrp="1"/>
          </p:cNvSpPr>
          <p:nvPr>
            <p:ph type="sldNum" sz="quarter" idx="12"/>
          </p:nvPr>
        </p:nvSpPr>
        <p:spPr/>
        <p:txBody>
          <a:bodyPr/>
          <a:lstStyle/>
          <a:p>
            <a:fld id="{61BA737E-4C38-4B49-BAFF-3950B3257663}" type="slidenum">
              <a:rPr lang="en-US" smtClean="0"/>
              <a:t>13</a:t>
            </a:fld>
            <a:endParaRPr lang="en-US"/>
          </a:p>
        </p:txBody>
      </p:sp>
    </p:spTree>
    <p:extLst>
      <p:ext uri="{BB962C8B-B14F-4D97-AF65-F5344CB8AC3E}">
        <p14:creationId xmlns:p14="http://schemas.microsoft.com/office/powerpoint/2010/main" val="243638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6140728" y="3176084"/>
            <a:ext cx="1334372" cy="132711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p:txBody>
          <a:bodyPr>
            <a:normAutofit/>
          </a:bodyPr>
          <a:lstStyle/>
          <a:p>
            <a:pPr algn="l"/>
            <a:r>
              <a:rPr lang="en-US" sz="3600" dirty="0"/>
              <a:t>CPRO Union Approach</a:t>
            </a:r>
          </a:p>
        </p:txBody>
      </p:sp>
      <p:sp>
        <p:nvSpPr>
          <p:cNvPr id="3" name="Content Placeholder 2"/>
          <p:cNvSpPr>
            <a:spLocks noGrp="1"/>
          </p:cNvSpPr>
          <p:nvPr>
            <p:ph idx="1"/>
          </p:nvPr>
        </p:nvSpPr>
        <p:spPr/>
        <p:txBody>
          <a:bodyPr>
            <a:normAutofit/>
          </a:bodyPr>
          <a:lstStyle/>
          <a:p>
            <a:r>
              <a:rPr lang="en-US" sz="1800" dirty="0"/>
              <a:t>Number of </a:t>
            </a:r>
            <a:r>
              <a:rPr lang="en-US" sz="1800" b="1" dirty="0"/>
              <a:t>ECBs</a:t>
            </a:r>
            <a:r>
              <a:rPr lang="en-US" sz="1800" dirty="0"/>
              <a:t> of a task upper bound the cache </a:t>
            </a:r>
            <a:r>
              <a:rPr lang="en-US" sz="1800" b="1" dirty="0"/>
              <a:t>evictions</a:t>
            </a:r>
            <a:r>
              <a:rPr lang="en-US" sz="1800" dirty="0"/>
              <a:t> it can </a:t>
            </a:r>
            <a:r>
              <a:rPr lang="en-US" sz="1800" b="1" dirty="0"/>
              <a:t>cause</a:t>
            </a:r>
          </a:p>
          <a:p>
            <a:r>
              <a:rPr lang="en-US" sz="1800" dirty="0"/>
              <a:t>Number of </a:t>
            </a:r>
            <a:r>
              <a:rPr lang="en-US" sz="1800" b="1" dirty="0"/>
              <a:t>PCBs</a:t>
            </a:r>
            <a:r>
              <a:rPr lang="en-US" sz="1800" dirty="0"/>
              <a:t> of a task upper bound the </a:t>
            </a:r>
            <a:r>
              <a:rPr lang="en-US" sz="1800" b="1" dirty="0"/>
              <a:t>CPRO </a:t>
            </a:r>
            <a:r>
              <a:rPr lang="en-US" sz="1800" dirty="0"/>
              <a:t>it can </a:t>
            </a:r>
            <a:r>
              <a:rPr lang="en-US" sz="1800" b="1" dirty="0"/>
              <a:t>suffer</a:t>
            </a:r>
            <a:r>
              <a:rPr lang="en-US" sz="1800" dirty="0"/>
              <a:t>.</a:t>
            </a:r>
          </a:p>
          <a:p>
            <a:r>
              <a:rPr lang="en-US" sz="1800" b="1" dirty="0"/>
              <a:t>CPRO union approach</a:t>
            </a:r>
            <a:r>
              <a:rPr lang="en-US" sz="1800" dirty="0"/>
              <a:t> uses </a:t>
            </a:r>
            <a:r>
              <a:rPr lang="en-US" sz="1800" b="1" dirty="0"/>
              <a:t>both</a:t>
            </a:r>
            <a:r>
              <a:rPr lang="en-US" sz="1800" dirty="0"/>
              <a:t> to bound </a:t>
            </a:r>
            <a:r>
              <a:rPr lang="en-US" sz="1800" b="1" dirty="0"/>
              <a:t>CPRO</a:t>
            </a:r>
            <a:r>
              <a:rPr lang="en-US" sz="1800" dirty="0"/>
              <a:t> </a:t>
            </a:r>
            <a:endParaRPr lang="en-US" sz="1800" baseline="-25000" dirty="0"/>
          </a:p>
        </p:txBody>
      </p:sp>
      <p:sp>
        <p:nvSpPr>
          <p:cNvPr id="13" name="Oval 12"/>
          <p:cNvSpPr/>
          <p:nvPr/>
        </p:nvSpPr>
        <p:spPr>
          <a:xfrm>
            <a:off x="5398857" y="3257093"/>
            <a:ext cx="1111027" cy="11310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p:cNvSpPr txBox="1"/>
          <p:nvPr/>
        </p:nvSpPr>
        <p:spPr>
          <a:xfrm>
            <a:off x="6385790" y="3601574"/>
            <a:ext cx="1053685" cy="415498"/>
          </a:xfrm>
          <a:prstGeom prst="rect">
            <a:avLst/>
          </a:prstGeom>
          <a:noFill/>
        </p:spPr>
        <p:txBody>
          <a:bodyPr wrap="square" rtlCol="0">
            <a:spAutoFit/>
          </a:bodyPr>
          <a:lstStyle/>
          <a:p>
            <a:pPr algn="ctr"/>
            <a:r>
              <a:rPr lang="en-US" sz="1050" dirty="0"/>
              <a:t>    ECB</a:t>
            </a:r>
            <a:r>
              <a:rPr lang="en-US" sz="1050" baseline="-25000" dirty="0"/>
              <a:t>1</a:t>
            </a:r>
            <a:r>
              <a:rPr lang="en-US" sz="1050" dirty="0"/>
              <a:t> + ECB</a:t>
            </a:r>
            <a:r>
              <a:rPr lang="en-US" sz="1050" baseline="-25000" dirty="0"/>
              <a:t>3</a:t>
            </a:r>
          </a:p>
          <a:p>
            <a:pPr algn="ctr"/>
            <a:r>
              <a:rPr lang="en-US" sz="1050" dirty="0"/>
              <a:t>1,2,3,6,7,8</a:t>
            </a:r>
          </a:p>
        </p:txBody>
      </p:sp>
      <p:sp>
        <p:nvSpPr>
          <p:cNvPr id="16" name="TextBox 15"/>
          <p:cNvSpPr txBox="1"/>
          <p:nvPr/>
        </p:nvSpPr>
        <p:spPr>
          <a:xfrm>
            <a:off x="5521598" y="3598621"/>
            <a:ext cx="647599" cy="415498"/>
          </a:xfrm>
          <a:prstGeom prst="rect">
            <a:avLst/>
          </a:prstGeom>
          <a:noFill/>
        </p:spPr>
        <p:txBody>
          <a:bodyPr wrap="square" rtlCol="0">
            <a:spAutoFit/>
          </a:bodyPr>
          <a:lstStyle/>
          <a:p>
            <a:r>
              <a:rPr lang="en-US" sz="1050" dirty="0"/>
              <a:t>  PCB</a:t>
            </a:r>
            <a:r>
              <a:rPr lang="en-US" sz="1050" baseline="-25000" dirty="0"/>
              <a:t>2</a:t>
            </a:r>
          </a:p>
          <a:p>
            <a:r>
              <a:rPr lang="en-US" sz="1050" dirty="0"/>
              <a:t>6,7,8,9</a:t>
            </a:r>
          </a:p>
        </p:txBody>
      </p:sp>
      <p:sp>
        <p:nvSpPr>
          <p:cNvPr id="17" name="TextBox 16"/>
          <p:cNvSpPr txBox="1"/>
          <p:nvPr/>
        </p:nvSpPr>
        <p:spPr>
          <a:xfrm>
            <a:off x="4244683" y="3620487"/>
            <a:ext cx="1408407" cy="369332"/>
          </a:xfrm>
          <a:prstGeom prst="rect">
            <a:avLst/>
          </a:prstGeom>
          <a:noFill/>
        </p:spPr>
        <p:txBody>
          <a:bodyPr wrap="square" rtlCol="0">
            <a:spAutoFit/>
          </a:bodyPr>
          <a:lstStyle/>
          <a:p>
            <a:r>
              <a:rPr lang="en-US" dirty="0"/>
              <a:t>CPRO</a:t>
            </a:r>
            <a:r>
              <a:rPr lang="en-US" baseline="-25000" dirty="0"/>
              <a:t>2,3</a:t>
            </a:r>
            <a:r>
              <a:rPr lang="en-US" dirty="0"/>
              <a:t> =</a:t>
            </a:r>
            <a:endParaRPr lang="en-US" baseline="-25000" dirty="0"/>
          </a:p>
        </p:txBody>
      </p:sp>
      <p:sp>
        <p:nvSpPr>
          <p:cNvPr id="23" name="TextBox 22"/>
          <p:cNvSpPr txBox="1"/>
          <p:nvPr/>
        </p:nvSpPr>
        <p:spPr>
          <a:xfrm>
            <a:off x="6066656" y="3716147"/>
            <a:ext cx="541072" cy="253916"/>
          </a:xfrm>
          <a:prstGeom prst="rect">
            <a:avLst/>
          </a:prstGeom>
          <a:noFill/>
        </p:spPr>
        <p:txBody>
          <a:bodyPr wrap="square" rtlCol="0">
            <a:spAutoFit/>
          </a:bodyPr>
          <a:lstStyle/>
          <a:p>
            <a:r>
              <a:rPr lang="en-US" sz="1050" dirty="0"/>
              <a:t>6,7,8</a:t>
            </a:r>
            <a:endParaRPr lang="en-US" sz="1050" baseline="-25000" dirty="0"/>
          </a:p>
        </p:txBody>
      </p:sp>
      <p:sp>
        <p:nvSpPr>
          <p:cNvPr id="5" name="Slide Number Placeholder 4"/>
          <p:cNvSpPr>
            <a:spLocks noGrp="1"/>
          </p:cNvSpPr>
          <p:nvPr>
            <p:ph type="sldNum" sz="quarter" idx="12"/>
          </p:nvPr>
        </p:nvSpPr>
        <p:spPr/>
        <p:txBody>
          <a:bodyPr/>
          <a:lstStyle/>
          <a:p>
            <a:fld id="{61BA737E-4C38-4B49-BAFF-3950B3257663}" type="slidenum">
              <a:rPr lang="en-US" smtClean="0"/>
              <a:t>14</a:t>
            </a:fld>
            <a:endParaRPr lang="en-US"/>
          </a:p>
        </p:txBody>
      </p:sp>
      <p:sp>
        <p:nvSpPr>
          <p:cNvPr id="141" name="Rectangle 140"/>
          <p:cNvSpPr/>
          <p:nvPr/>
        </p:nvSpPr>
        <p:spPr>
          <a:xfrm>
            <a:off x="2355886" y="3178821"/>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142" name="Straight Arrow Connector 141"/>
          <p:cNvCxnSpPr/>
          <p:nvPr/>
        </p:nvCxnSpPr>
        <p:spPr>
          <a:xfrm>
            <a:off x="1343193" y="3429051"/>
            <a:ext cx="2744624"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3" name="Rectangle 142"/>
          <p:cNvSpPr/>
          <p:nvPr/>
        </p:nvSpPr>
        <p:spPr>
          <a:xfrm>
            <a:off x="981165" y="2839616"/>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2</a:t>
            </a:r>
            <a:endParaRPr lang="en-US" sz="1350" kern="0" dirty="0">
              <a:solidFill>
                <a:sysClr val="windowText" lastClr="000000"/>
              </a:solidFill>
            </a:endParaRPr>
          </a:p>
        </p:txBody>
      </p:sp>
      <p:sp>
        <p:nvSpPr>
          <p:cNvPr id="144" name="Rectangle 143"/>
          <p:cNvSpPr/>
          <p:nvPr/>
        </p:nvSpPr>
        <p:spPr>
          <a:xfrm>
            <a:off x="982062" y="3158939"/>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3</a:t>
            </a:r>
            <a:endParaRPr lang="en-US" sz="1350" kern="0" dirty="0">
              <a:solidFill>
                <a:sysClr val="windowText" lastClr="000000"/>
              </a:solidFill>
            </a:endParaRPr>
          </a:p>
        </p:txBody>
      </p:sp>
      <p:sp>
        <p:nvSpPr>
          <p:cNvPr id="145" name="Rectangle 144"/>
          <p:cNvSpPr/>
          <p:nvPr/>
        </p:nvSpPr>
        <p:spPr>
          <a:xfrm>
            <a:off x="1293477" y="3178821"/>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dirty="0">
              <a:solidFill>
                <a:sysClr val="windowText" lastClr="000000"/>
              </a:solidFill>
            </a:endParaRPr>
          </a:p>
        </p:txBody>
      </p:sp>
      <p:cxnSp>
        <p:nvCxnSpPr>
          <p:cNvPr id="146" name="Straight Arrow Connector 145"/>
          <p:cNvCxnSpPr>
            <a:stCxn id="145" idx="1"/>
          </p:cNvCxnSpPr>
          <p:nvPr/>
        </p:nvCxnSpPr>
        <p:spPr>
          <a:xfrm flipV="1">
            <a:off x="1293477" y="3044465"/>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Rectangle 146"/>
          <p:cNvSpPr/>
          <p:nvPr/>
        </p:nvSpPr>
        <p:spPr>
          <a:xfrm>
            <a:off x="1827872" y="2870330"/>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148" name="Straight Arrow Connector 147"/>
          <p:cNvCxnSpPr>
            <a:stCxn id="147" idx="1"/>
          </p:cNvCxnSpPr>
          <p:nvPr/>
        </p:nvCxnSpPr>
        <p:spPr>
          <a:xfrm flipV="1">
            <a:off x="1827872" y="2735974"/>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Rectangle 148"/>
          <p:cNvSpPr/>
          <p:nvPr/>
        </p:nvSpPr>
        <p:spPr>
          <a:xfrm>
            <a:off x="3438470" y="2865696"/>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150" name="Straight Arrow Connector 149"/>
          <p:cNvCxnSpPr>
            <a:stCxn id="149" idx="1"/>
          </p:cNvCxnSpPr>
          <p:nvPr/>
        </p:nvCxnSpPr>
        <p:spPr>
          <a:xfrm flipV="1">
            <a:off x="3438470" y="2731341"/>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1" name="Rectangle 150"/>
          <p:cNvSpPr/>
          <p:nvPr/>
        </p:nvSpPr>
        <p:spPr>
          <a:xfrm>
            <a:off x="1299858" y="3544133"/>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2" name="Rectangle 151"/>
          <p:cNvSpPr/>
          <p:nvPr/>
        </p:nvSpPr>
        <p:spPr>
          <a:xfrm>
            <a:off x="1299858" y="35412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3" name="Rectangle 152"/>
          <p:cNvSpPr/>
          <p:nvPr/>
        </p:nvSpPr>
        <p:spPr>
          <a:xfrm>
            <a:off x="1299858" y="364792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4" name="Rectangle 153"/>
          <p:cNvSpPr/>
          <p:nvPr/>
        </p:nvSpPr>
        <p:spPr>
          <a:xfrm>
            <a:off x="1299858" y="375170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5" name="Rectangle 154"/>
          <p:cNvSpPr/>
          <p:nvPr/>
        </p:nvSpPr>
        <p:spPr>
          <a:xfrm>
            <a:off x="1299858" y="38635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6" name="Rectangle 155"/>
          <p:cNvSpPr/>
          <p:nvPr/>
        </p:nvSpPr>
        <p:spPr>
          <a:xfrm>
            <a:off x="1299858" y="397014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73" name="Rectangle 272"/>
          <p:cNvSpPr/>
          <p:nvPr/>
        </p:nvSpPr>
        <p:spPr>
          <a:xfrm>
            <a:off x="1299858" y="40739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2" name="Rectangle 281"/>
          <p:cNvSpPr/>
          <p:nvPr/>
        </p:nvSpPr>
        <p:spPr>
          <a:xfrm>
            <a:off x="1299858" y="418056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3" name="Rectangle 282"/>
          <p:cNvSpPr/>
          <p:nvPr/>
        </p:nvSpPr>
        <p:spPr>
          <a:xfrm>
            <a:off x="1299858" y="42871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4" name="Rectangle 283"/>
          <p:cNvSpPr/>
          <p:nvPr/>
        </p:nvSpPr>
        <p:spPr>
          <a:xfrm>
            <a:off x="1299858" y="43909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5" name="Rectangle 284"/>
          <p:cNvSpPr/>
          <p:nvPr/>
        </p:nvSpPr>
        <p:spPr>
          <a:xfrm>
            <a:off x="1299858" y="449441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6" name="Rectangle 285"/>
          <p:cNvSpPr/>
          <p:nvPr/>
        </p:nvSpPr>
        <p:spPr>
          <a:xfrm>
            <a:off x="1827872" y="3544133"/>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7" name="Rectangle 286"/>
          <p:cNvSpPr/>
          <p:nvPr/>
        </p:nvSpPr>
        <p:spPr>
          <a:xfrm>
            <a:off x="1827872" y="35412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8" name="Rectangle 287"/>
          <p:cNvSpPr/>
          <p:nvPr/>
        </p:nvSpPr>
        <p:spPr>
          <a:xfrm>
            <a:off x="1827872" y="364792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9" name="Rectangle 288"/>
          <p:cNvSpPr/>
          <p:nvPr/>
        </p:nvSpPr>
        <p:spPr>
          <a:xfrm>
            <a:off x="1827872" y="375170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90" name="Rectangle 289"/>
          <p:cNvSpPr/>
          <p:nvPr/>
        </p:nvSpPr>
        <p:spPr>
          <a:xfrm>
            <a:off x="1827872" y="38635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91" name="Rectangle 290"/>
          <p:cNvSpPr/>
          <p:nvPr/>
        </p:nvSpPr>
        <p:spPr>
          <a:xfrm>
            <a:off x="1827872" y="397014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92" name="Rectangle 291"/>
          <p:cNvSpPr/>
          <p:nvPr/>
        </p:nvSpPr>
        <p:spPr>
          <a:xfrm>
            <a:off x="1827872" y="40739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93" name="Rectangle 292"/>
          <p:cNvSpPr/>
          <p:nvPr/>
        </p:nvSpPr>
        <p:spPr>
          <a:xfrm>
            <a:off x="1827872" y="418056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4" name="Rectangle 293"/>
          <p:cNvSpPr/>
          <p:nvPr/>
        </p:nvSpPr>
        <p:spPr>
          <a:xfrm>
            <a:off x="1827872" y="42871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5" name="Rectangle 294"/>
          <p:cNvSpPr/>
          <p:nvPr/>
        </p:nvSpPr>
        <p:spPr>
          <a:xfrm>
            <a:off x="1827872" y="43909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6" name="Rectangle 295"/>
          <p:cNvSpPr/>
          <p:nvPr/>
        </p:nvSpPr>
        <p:spPr>
          <a:xfrm>
            <a:off x="2359290" y="3544133"/>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7" name="Rectangle 296"/>
          <p:cNvSpPr/>
          <p:nvPr/>
        </p:nvSpPr>
        <p:spPr>
          <a:xfrm>
            <a:off x="2359290" y="364792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8" name="Rectangle 297"/>
          <p:cNvSpPr/>
          <p:nvPr/>
        </p:nvSpPr>
        <p:spPr>
          <a:xfrm>
            <a:off x="2359290" y="375170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9" name="Rectangle 298"/>
          <p:cNvSpPr/>
          <p:nvPr/>
        </p:nvSpPr>
        <p:spPr>
          <a:xfrm>
            <a:off x="2359290" y="38635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0" name="Rectangle 299"/>
          <p:cNvSpPr/>
          <p:nvPr/>
        </p:nvSpPr>
        <p:spPr>
          <a:xfrm>
            <a:off x="2359290" y="397014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1" name="Rectangle 300"/>
          <p:cNvSpPr/>
          <p:nvPr/>
        </p:nvSpPr>
        <p:spPr>
          <a:xfrm>
            <a:off x="2359290" y="40739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2" name="Rectangle 301"/>
          <p:cNvSpPr/>
          <p:nvPr/>
        </p:nvSpPr>
        <p:spPr>
          <a:xfrm>
            <a:off x="2359290" y="418056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3" name="Rectangle 302"/>
          <p:cNvSpPr/>
          <p:nvPr/>
        </p:nvSpPr>
        <p:spPr>
          <a:xfrm>
            <a:off x="2359290" y="42871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4" name="Rectangle 303"/>
          <p:cNvSpPr/>
          <p:nvPr/>
        </p:nvSpPr>
        <p:spPr>
          <a:xfrm>
            <a:off x="2359290" y="43909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5" name="Rectangle 304"/>
          <p:cNvSpPr/>
          <p:nvPr/>
        </p:nvSpPr>
        <p:spPr>
          <a:xfrm>
            <a:off x="2359290" y="449441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6" name="Rectangle 305"/>
          <p:cNvSpPr/>
          <p:nvPr/>
        </p:nvSpPr>
        <p:spPr>
          <a:xfrm>
            <a:off x="2890707" y="3544133"/>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7" name="Rectangle 306"/>
          <p:cNvSpPr/>
          <p:nvPr/>
        </p:nvSpPr>
        <p:spPr>
          <a:xfrm>
            <a:off x="2890707" y="35412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8" name="Rectangle 307"/>
          <p:cNvSpPr/>
          <p:nvPr/>
        </p:nvSpPr>
        <p:spPr>
          <a:xfrm>
            <a:off x="2890707" y="364792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9" name="Rectangle 308"/>
          <p:cNvSpPr/>
          <p:nvPr/>
        </p:nvSpPr>
        <p:spPr>
          <a:xfrm>
            <a:off x="2890707" y="375170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0" name="Rectangle 309"/>
          <p:cNvSpPr/>
          <p:nvPr/>
        </p:nvSpPr>
        <p:spPr>
          <a:xfrm>
            <a:off x="2890707" y="38635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1" name="Rectangle 310"/>
          <p:cNvSpPr/>
          <p:nvPr/>
        </p:nvSpPr>
        <p:spPr>
          <a:xfrm>
            <a:off x="2890707" y="397014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2" name="Rectangle 311"/>
          <p:cNvSpPr/>
          <p:nvPr/>
        </p:nvSpPr>
        <p:spPr>
          <a:xfrm>
            <a:off x="2890707" y="40739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3" name="Rectangle 312"/>
          <p:cNvSpPr/>
          <p:nvPr/>
        </p:nvSpPr>
        <p:spPr>
          <a:xfrm>
            <a:off x="2890707" y="418056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4" name="Rectangle 313"/>
          <p:cNvSpPr/>
          <p:nvPr/>
        </p:nvSpPr>
        <p:spPr>
          <a:xfrm>
            <a:off x="2890707" y="42871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5" name="Rectangle 314"/>
          <p:cNvSpPr/>
          <p:nvPr/>
        </p:nvSpPr>
        <p:spPr>
          <a:xfrm>
            <a:off x="2890707" y="43909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6" name="Rectangle 315"/>
          <p:cNvSpPr/>
          <p:nvPr/>
        </p:nvSpPr>
        <p:spPr>
          <a:xfrm>
            <a:off x="2890707" y="449441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7" name="Rectangle 316"/>
          <p:cNvSpPr/>
          <p:nvPr/>
        </p:nvSpPr>
        <p:spPr>
          <a:xfrm>
            <a:off x="3418720" y="3544133"/>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8" name="Rectangle 317"/>
          <p:cNvSpPr/>
          <p:nvPr/>
        </p:nvSpPr>
        <p:spPr>
          <a:xfrm>
            <a:off x="3418720" y="354129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9" name="Rectangle 318"/>
          <p:cNvSpPr/>
          <p:nvPr/>
        </p:nvSpPr>
        <p:spPr>
          <a:xfrm>
            <a:off x="3418720" y="364791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0" name="Rectangle 319"/>
          <p:cNvSpPr/>
          <p:nvPr/>
        </p:nvSpPr>
        <p:spPr>
          <a:xfrm>
            <a:off x="3418720" y="375170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1" name="Rectangle 320"/>
          <p:cNvSpPr/>
          <p:nvPr/>
        </p:nvSpPr>
        <p:spPr>
          <a:xfrm>
            <a:off x="3418720" y="386351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2" name="Rectangle 321"/>
          <p:cNvSpPr/>
          <p:nvPr/>
        </p:nvSpPr>
        <p:spPr>
          <a:xfrm>
            <a:off x="3418720" y="397014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3" name="Rectangle 322"/>
          <p:cNvSpPr/>
          <p:nvPr/>
        </p:nvSpPr>
        <p:spPr>
          <a:xfrm>
            <a:off x="3418720" y="407393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4" name="Rectangle 323"/>
          <p:cNvSpPr/>
          <p:nvPr/>
        </p:nvSpPr>
        <p:spPr>
          <a:xfrm>
            <a:off x="3418720" y="418056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5" name="Rectangle 324"/>
          <p:cNvSpPr/>
          <p:nvPr/>
        </p:nvSpPr>
        <p:spPr>
          <a:xfrm>
            <a:off x="3418720" y="428719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8" name="Rectangle 327"/>
          <p:cNvSpPr/>
          <p:nvPr/>
        </p:nvSpPr>
        <p:spPr>
          <a:xfrm>
            <a:off x="2160082" y="4581154"/>
            <a:ext cx="1101771"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329" name="Rectangle 328"/>
          <p:cNvSpPr/>
          <p:nvPr/>
        </p:nvSpPr>
        <p:spPr>
          <a:xfrm rot="16200000">
            <a:off x="708372" y="3820738"/>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330" name="Rectangle 329"/>
          <p:cNvSpPr/>
          <p:nvPr/>
        </p:nvSpPr>
        <p:spPr>
          <a:xfrm>
            <a:off x="2360991" y="417771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1" name="Rectangle 330"/>
          <p:cNvSpPr/>
          <p:nvPr/>
        </p:nvSpPr>
        <p:spPr>
          <a:xfrm>
            <a:off x="2360991" y="428434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2" name="Rectangle 331"/>
          <p:cNvSpPr/>
          <p:nvPr/>
        </p:nvSpPr>
        <p:spPr>
          <a:xfrm>
            <a:off x="2360991" y="438813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3" name="Rectangle 332"/>
          <p:cNvSpPr/>
          <p:nvPr/>
        </p:nvSpPr>
        <p:spPr>
          <a:xfrm>
            <a:off x="2360991" y="449157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4" name="Rectangle 333"/>
          <p:cNvSpPr/>
          <p:nvPr/>
        </p:nvSpPr>
        <p:spPr>
          <a:xfrm>
            <a:off x="2357588" y="39729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5" name="Rectangle 334"/>
          <p:cNvSpPr/>
          <p:nvPr/>
        </p:nvSpPr>
        <p:spPr>
          <a:xfrm>
            <a:off x="2357588" y="40767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6" name="Rectangle 335"/>
          <p:cNvSpPr/>
          <p:nvPr/>
        </p:nvSpPr>
        <p:spPr>
          <a:xfrm>
            <a:off x="2889006" y="354771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7" name="Rectangle 336"/>
          <p:cNvSpPr/>
          <p:nvPr/>
        </p:nvSpPr>
        <p:spPr>
          <a:xfrm>
            <a:off x="2889006" y="36543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8" name="Rectangle 337"/>
          <p:cNvSpPr/>
          <p:nvPr/>
        </p:nvSpPr>
        <p:spPr>
          <a:xfrm>
            <a:off x="2889006" y="375812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9" name="Rectangle 338"/>
          <p:cNvSpPr/>
          <p:nvPr/>
        </p:nvSpPr>
        <p:spPr>
          <a:xfrm>
            <a:off x="2889006" y="38699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0" name="Rectangle 339"/>
          <p:cNvSpPr/>
          <p:nvPr/>
        </p:nvSpPr>
        <p:spPr>
          <a:xfrm>
            <a:off x="2889006" y="397656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1" name="Rectangle 340"/>
          <p:cNvSpPr/>
          <p:nvPr/>
        </p:nvSpPr>
        <p:spPr>
          <a:xfrm>
            <a:off x="2889006" y="40803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2" name="Rectangle 341"/>
          <p:cNvSpPr/>
          <p:nvPr/>
        </p:nvSpPr>
        <p:spPr>
          <a:xfrm>
            <a:off x="3420422" y="41796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3" name="Rectangle 342"/>
          <p:cNvSpPr/>
          <p:nvPr/>
        </p:nvSpPr>
        <p:spPr>
          <a:xfrm>
            <a:off x="3420422" y="428631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6" name="Rectangle 345"/>
          <p:cNvSpPr/>
          <p:nvPr/>
        </p:nvSpPr>
        <p:spPr>
          <a:xfrm>
            <a:off x="3417018" y="397495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7" name="Rectangle 346"/>
          <p:cNvSpPr/>
          <p:nvPr/>
        </p:nvSpPr>
        <p:spPr>
          <a:xfrm>
            <a:off x="3417018" y="40787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8" name="Rectangle 347"/>
          <p:cNvSpPr/>
          <p:nvPr/>
        </p:nvSpPr>
        <p:spPr>
          <a:xfrm>
            <a:off x="1683484" y="3385183"/>
            <a:ext cx="391664"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349" name="Rectangle 348"/>
          <p:cNvSpPr/>
          <p:nvPr/>
        </p:nvSpPr>
        <p:spPr>
          <a:xfrm>
            <a:off x="2213679" y="3385183"/>
            <a:ext cx="395864"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350" name="Rectangle 349"/>
          <p:cNvSpPr/>
          <p:nvPr/>
        </p:nvSpPr>
        <p:spPr>
          <a:xfrm>
            <a:off x="2741693" y="3385183"/>
            <a:ext cx="379077"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351" name="Rectangle 350"/>
          <p:cNvSpPr/>
          <p:nvPr/>
        </p:nvSpPr>
        <p:spPr>
          <a:xfrm>
            <a:off x="3261854" y="3385182"/>
            <a:ext cx="397064"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400</a:t>
            </a:r>
            <a:endParaRPr lang="en-US" sz="750" kern="0" dirty="0">
              <a:solidFill>
                <a:sysClr val="windowText" lastClr="000000"/>
              </a:solidFill>
            </a:endParaRPr>
          </a:p>
        </p:txBody>
      </p:sp>
      <p:sp>
        <p:nvSpPr>
          <p:cNvPr id="352" name="Rectangle 351"/>
          <p:cNvSpPr/>
          <p:nvPr/>
        </p:nvSpPr>
        <p:spPr>
          <a:xfrm>
            <a:off x="3800001" y="3385182"/>
            <a:ext cx="419966"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500</a:t>
            </a:r>
            <a:endParaRPr lang="en-US" sz="750" kern="0" dirty="0">
              <a:solidFill>
                <a:sysClr val="windowText" lastClr="000000"/>
              </a:solidFill>
            </a:endParaRPr>
          </a:p>
        </p:txBody>
      </p:sp>
      <p:sp>
        <p:nvSpPr>
          <p:cNvPr id="353" name="Rectangle 352"/>
          <p:cNvSpPr/>
          <p:nvPr/>
        </p:nvSpPr>
        <p:spPr>
          <a:xfrm>
            <a:off x="1212181" y="3385182"/>
            <a:ext cx="19137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354" name="Rectangle 353"/>
          <p:cNvSpPr/>
          <p:nvPr/>
        </p:nvSpPr>
        <p:spPr>
          <a:xfrm>
            <a:off x="1829442" y="3546990"/>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355" name="Rectangle 354"/>
          <p:cNvSpPr/>
          <p:nvPr/>
        </p:nvSpPr>
        <p:spPr>
          <a:xfrm>
            <a:off x="1829442" y="365077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356" name="Rectangle 355"/>
          <p:cNvSpPr/>
          <p:nvPr/>
        </p:nvSpPr>
        <p:spPr>
          <a:xfrm>
            <a:off x="1829178" y="3746531"/>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357" name="Rectangle 356"/>
          <p:cNvSpPr/>
          <p:nvPr/>
        </p:nvSpPr>
        <p:spPr>
          <a:xfrm>
            <a:off x="1832126" y="3862992"/>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358" name="Rectangle 357"/>
          <p:cNvSpPr/>
          <p:nvPr/>
        </p:nvSpPr>
        <p:spPr>
          <a:xfrm>
            <a:off x="1832126" y="3969622"/>
            <a:ext cx="528014" cy="106630"/>
          </a:xfrm>
          <a:prstGeom prst="rect">
            <a:avLst/>
          </a:prstGeom>
          <a:solidFill>
            <a:srgbClr val="FFFF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59" name="Rectangle 358"/>
          <p:cNvSpPr/>
          <p:nvPr/>
        </p:nvSpPr>
        <p:spPr>
          <a:xfrm>
            <a:off x="1832390" y="4081093"/>
            <a:ext cx="528014" cy="106630"/>
          </a:xfrm>
          <a:prstGeom prst="rect">
            <a:avLst/>
          </a:prstGeom>
          <a:solidFill>
            <a:srgbClr val="FFFF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60" name="Rectangle 359"/>
          <p:cNvSpPr/>
          <p:nvPr/>
        </p:nvSpPr>
        <p:spPr>
          <a:xfrm>
            <a:off x="2365670" y="417950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1" name="Rectangle 360"/>
          <p:cNvSpPr/>
          <p:nvPr/>
        </p:nvSpPr>
        <p:spPr>
          <a:xfrm>
            <a:off x="2365670" y="428613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2" name="Rectangle 361"/>
          <p:cNvSpPr/>
          <p:nvPr/>
        </p:nvSpPr>
        <p:spPr>
          <a:xfrm>
            <a:off x="2365670" y="438991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3" name="Rectangle 362"/>
          <p:cNvSpPr/>
          <p:nvPr/>
        </p:nvSpPr>
        <p:spPr>
          <a:xfrm>
            <a:off x="2365670" y="449336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4" name="Rectangle 363"/>
          <p:cNvSpPr/>
          <p:nvPr/>
        </p:nvSpPr>
        <p:spPr>
          <a:xfrm>
            <a:off x="2362266" y="3974780"/>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65" name="Rectangle 364"/>
          <p:cNvSpPr/>
          <p:nvPr/>
        </p:nvSpPr>
        <p:spPr>
          <a:xfrm>
            <a:off x="2362266" y="407856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66" name="Rectangle 365"/>
          <p:cNvSpPr/>
          <p:nvPr/>
        </p:nvSpPr>
        <p:spPr>
          <a:xfrm>
            <a:off x="2357587" y="354285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7" name="Rectangle 366"/>
          <p:cNvSpPr/>
          <p:nvPr/>
        </p:nvSpPr>
        <p:spPr>
          <a:xfrm>
            <a:off x="2888155" y="3545047"/>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368" name="Rectangle 367"/>
          <p:cNvSpPr/>
          <p:nvPr/>
        </p:nvSpPr>
        <p:spPr>
          <a:xfrm>
            <a:off x="2888155" y="3656859"/>
            <a:ext cx="528014" cy="106630"/>
          </a:xfrm>
          <a:prstGeom prst="rect">
            <a:avLst/>
          </a:prstGeom>
          <a:solidFill>
            <a:srgbClr val="F5874F"/>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369" name="Rectangle 368"/>
          <p:cNvSpPr/>
          <p:nvPr/>
        </p:nvSpPr>
        <p:spPr>
          <a:xfrm>
            <a:off x="3418719" y="418055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70" name="Rectangle 369"/>
          <p:cNvSpPr/>
          <p:nvPr/>
        </p:nvSpPr>
        <p:spPr>
          <a:xfrm>
            <a:off x="3418719" y="428718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73" name="Rectangle 372"/>
          <p:cNvSpPr/>
          <p:nvPr/>
        </p:nvSpPr>
        <p:spPr>
          <a:xfrm>
            <a:off x="3423984" y="397583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74" name="Rectangle 373"/>
          <p:cNvSpPr/>
          <p:nvPr/>
        </p:nvSpPr>
        <p:spPr>
          <a:xfrm>
            <a:off x="3423984" y="407961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75" name="Rectangle 374"/>
          <p:cNvSpPr/>
          <p:nvPr/>
        </p:nvSpPr>
        <p:spPr>
          <a:xfrm>
            <a:off x="981424" y="2512877"/>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376" name="Rectangle 375"/>
          <p:cNvSpPr/>
          <p:nvPr/>
        </p:nvSpPr>
        <p:spPr>
          <a:xfrm>
            <a:off x="2883900" y="2539246"/>
            <a:ext cx="528014" cy="253076"/>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377" name="Straight Arrow Connector 376"/>
          <p:cNvCxnSpPr>
            <a:stCxn id="376" idx="1"/>
          </p:cNvCxnSpPr>
          <p:nvPr/>
        </p:nvCxnSpPr>
        <p:spPr>
          <a:xfrm flipV="1">
            <a:off x="2883900" y="2404890"/>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8" name="Rectangle 377"/>
          <p:cNvSpPr/>
          <p:nvPr/>
        </p:nvSpPr>
        <p:spPr>
          <a:xfrm>
            <a:off x="1299857" y="417896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379" name="Rectangle 378"/>
          <p:cNvSpPr/>
          <p:nvPr/>
        </p:nvSpPr>
        <p:spPr>
          <a:xfrm>
            <a:off x="1299857" y="428559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380" name="Rectangle 379"/>
          <p:cNvSpPr/>
          <p:nvPr/>
        </p:nvSpPr>
        <p:spPr>
          <a:xfrm>
            <a:off x="1299857" y="438938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381" name="Rectangle 380"/>
          <p:cNvSpPr/>
          <p:nvPr/>
        </p:nvSpPr>
        <p:spPr>
          <a:xfrm>
            <a:off x="2360777" y="3865366"/>
            <a:ext cx="528014" cy="106630"/>
          </a:xfrm>
          <a:prstGeom prst="rect">
            <a:avLst/>
          </a:prstGeom>
          <a:solidFill>
            <a:srgbClr val="F5874F"/>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382" name="Rectangle 381"/>
          <p:cNvSpPr/>
          <p:nvPr/>
        </p:nvSpPr>
        <p:spPr>
          <a:xfrm>
            <a:off x="3421272" y="3543344"/>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383" name="Rectangle 382"/>
          <p:cNvSpPr/>
          <p:nvPr/>
        </p:nvSpPr>
        <p:spPr>
          <a:xfrm>
            <a:off x="3422124" y="3864221"/>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384" name="Rectangle 383"/>
          <p:cNvSpPr/>
          <p:nvPr/>
        </p:nvSpPr>
        <p:spPr>
          <a:xfrm>
            <a:off x="3422124" y="364958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385" name="Rectangle 384"/>
          <p:cNvSpPr/>
          <p:nvPr/>
        </p:nvSpPr>
        <p:spPr>
          <a:xfrm>
            <a:off x="2364394" y="3755720"/>
            <a:ext cx="528014" cy="106630"/>
          </a:xfrm>
          <a:prstGeom prst="rect">
            <a:avLst/>
          </a:prstGeom>
          <a:solidFill>
            <a:srgbClr val="F5874F"/>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386" name="Rectangle 385"/>
          <p:cNvSpPr/>
          <p:nvPr/>
        </p:nvSpPr>
        <p:spPr>
          <a:xfrm>
            <a:off x="2890776" y="375203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387" name="Rectangle 386"/>
          <p:cNvSpPr/>
          <p:nvPr/>
        </p:nvSpPr>
        <p:spPr>
          <a:xfrm>
            <a:off x="3421124" y="375251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388" name="Rectangle 387"/>
          <p:cNvSpPr/>
          <p:nvPr/>
        </p:nvSpPr>
        <p:spPr>
          <a:xfrm>
            <a:off x="2364395" y="3547381"/>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389" name="Rectangle 388"/>
          <p:cNvSpPr/>
          <p:nvPr/>
        </p:nvSpPr>
        <p:spPr>
          <a:xfrm>
            <a:off x="2364395" y="365116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390" name="Rectangle 389"/>
          <p:cNvSpPr/>
          <p:nvPr/>
        </p:nvSpPr>
        <p:spPr>
          <a:xfrm>
            <a:off x="2894004" y="3971677"/>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91" name="Rectangle 390"/>
          <p:cNvSpPr/>
          <p:nvPr/>
        </p:nvSpPr>
        <p:spPr>
          <a:xfrm>
            <a:off x="2894004" y="4075462"/>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92" name="Rectangle 391"/>
          <p:cNvSpPr/>
          <p:nvPr/>
        </p:nvSpPr>
        <p:spPr>
          <a:xfrm>
            <a:off x="2892515" y="3866597"/>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396" name="Left Brace 395"/>
          <p:cNvSpPr/>
          <p:nvPr/>
        </p:nvSpPr>
        <p:spPr>
          <a:xfrm rot="10800000">
            <a:off x="3949990" y="3665583"/>
            <a:ext cx="321249" cy="301852"/>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397" name="Rounded Rectangle 396"/>
          <p:cNvSpPr/>
          <p:nvPr/>
        </p:nvSpPr>
        <p:spPr>
          <a:xfrm>
            <a:off x="4284599" y="3589180"/>
            <a:ext cx="831145" cy="496292"/>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CPRO</a:t>
            </a:r>
            <a:r>
              <a:rPr lang="en-US" sz="1400" baseline="-25000" dirty="0">
                <a:solidFill>
                  <a:schemeClr val="tx1"/>
                </a:solidFill>
              </a:rPr>
              <a:t>2,3</a:t>
            </a:r>
          </a:p>
          <a:p>
            <a:pPr algn="ctr"/>
            <a:r>
              <a:rPr lang="en-US" sz="1200" dirty="0">
                <a:solidFill>
                  <a:schemeClr val="tx1"/>
                </a:solidFill>
              </a:rPr>
              <a:t>{6,7,8}</a:t>
            </a:r>
          </a:p>
        </p:txBody>
      </p:sp>
      <p:sp>
        <p:nvSpPr>
          <p:cNvPr id="398" name="Content Placeholder 2"/>
          <p:cNvSpPr txBox="1">
            <a:spLocks/>
          </p:cNvSpPr>
          <p:nvPr/>
        </p:nvSpPr>
        <p:spPr>
          <a:xfrm>
            <a:off x="1046131" y="4884813"/>
            <a:ext cx="7251471" cy="1128961"/>
          </a:xfrm>
          <a:prstGeom prst="rect">
            <a:avLst/>
          </a:prstGeom>
          <a:ln w="38100">
            <a:solidFill>
              <a:schemeClr val="accent1"/>
            </a:solidFill>
          </a:ln>
        </p:spPr>
        <p:txBody>
          <a:bodyPr vert="horz" lIns="91440" tIns="45720" rIns="91440" bIns="45720" rtlCol="0" anchor="ctr">
            <a:no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dirty="0">
                <a:latin typeface="Calibri" panose="020F0502020204030204" pitchFamily="34" charset="0"/>
              </a:rPr>
              <a:t>For a task </a:t>
            </a:r>
            <a:r>
              <a:rPr lang="en-US" dirty="0" err="1">
                <a:latin typeface="Calibri" panose="020F0502020204030204" pitchFamily="34" charset="0"/>
              </a:rPr>
              <a:t>Ƭ</a:t>
            </a:r>
            <a:r>
              <a:rPr lang="en-US" baseline="-25000" dirty="0" err="1">
                <a:latin typeface="Calibri" panose="020F0502020204030204" pitchFamily="34" charset="0"/>
              </a:rPr>
              <a:t>j</a:t>
            </a:r>
            <a:r>
              <a:rPr lang="en-US" baseline="-25000" dirty="0">
                <a:latin typeface="Calibri" panose="020F0502020204030204" pitchFamily="34" charset="0"/>
              </a:rPr>
              <a:t> </a:t>
            </a:r>
            <a:r>
              <a:rPr lang="en-US" dirty="0">
                <a:latin typeface="Calibri" panose="020F0502020204030204" pitchFamily="34" charset="0"/>
              </a:rPr>
              <a:t>executing during the response time of </a:t>
            </a:r>
            <a:r>
              <a:rPr lang="en-US" dirty="0" err="1">
                <a:latin typeface="Calibri" panose="020F0502020204030204" pitchFamily="34" charset="0"/>
              </a:rPr>
              <a:t>Ƭ</a:t>
            </a:r>
            <a:r>
              <a:rPr lang="en-US" baseline="-25000" dirty="0" err="1">
                <a:latin typeface="Calibri" panose="020F0502020204030204" pitchFamily="34" charset="0"/>
              </a:rPr>
              <a:t>i</a:t>
            </a:r>
            <a:r>
              <a:rPr lang="en-US" dirty="0">
                <a:latin typeface="Calibri" panose="020F0502020204030204" pitchFamily="34" charset="0"/>
              </a:rPr>
              <a:t> </a:t>
            </a:r>
            <a:r>
              <a:rPr lang="en-US" b="1" dirty="0" err="1">
                <a:solidFill>
                  <a:schemeClr val="accent2">
                    <a:lumMod val="50000"/>
                  </a:schemeClr>
                </a:solidFill>
                <a:latin typeface="Calibri" panose="020F0502020204030204" pitchFamily="34" charset="0"/>
              </a:rPr>
              <a:t>CPRO</a:t>
            </a:r>
            <a:r>
              <a:rPr lang="en-US" b="1" baseline="-25000" dirty="0" err="1">
                <a:solidFill>
                  <a:schemeClr val="accent2">
                    <a:lumMod val="50000"/>
                  </a:schemeClr>
                </a:solidFill>
                <a:latin typeface="Calibri" panose="020F0502020204030204" pitchFamily="34" charset="0"/>
              </a:rPr>
              <a:t>j,i</a:t>
            </a:r>
            <a:r>
              <a:rPr lang="en-US" b="1" dirty="0">
                <a:latin typeface="Calibri" panose="020F0502020204030204" pitchFamily="34" charset="0"/>
              </a:rPr>
              <a:t> &lt;= |</a:t>
            </a:r>
            <a:r>
              <a:rPr lang="en-US" b="1" dirty="0" err="1">
                <a:solidFill>
                  <a:srgbClr val="00B050"/>
                </a:solidFill>
                <a:latin typeface="Calibri" panose="020F0502020204030204" pitchFamily="34" charset="0"/>
              </a:rPr>
              <a:t>PCB</a:t>
            </a:r>
            <a:r>
              <a:rPr lang="en-US" b="1" baseline="-25000" dirty="0" err="1">
                <a:solidFill>
                  <a:srgbClr val="00B050"/>
                </a:solidFill>
                <a:latin typeface="Calibri" panose="020F0502020204030204" pitchFamily="34" charset="0"/>
              </a:rPr>
              <a:t>j</a:t>
            </a:r>
            <a:r>
              <a:rPr lang="en-US" b="1" baseline="-25000" dirty="0">
                <a:solidFill>
                  <a:srgbClr val="00B050"/>
                </a:solidFill>
                <a:latin typeface="Calibri" panose="020F0502020204030204" pitchFamily="34" charset="0"/>
              </a:rPr>
              <a:t> </a:t>
            </a:r>
            <a:r>
              <a:rPr lang="en-US" b="1" dirty="0">
                <a:latin typeface="Calibri" panose="020F0502020204030204" pitchFamily="34" charset="0"/>
              </a:rPr>
              <a:t>∩ (</a:t>
            </a:r>
            <a:r>
              <a:rPr lang="en-US" b="1" dirty="0">
                <a:latin typeface="Calibri" panose="020F0502020204030204" pitchFamily="34" charset="0"/>
                <a:ea typeface="Cambria Math" panose="02040503050406030204" pitchFamily="18" charset="0"/>
              </a:rPr>
              <a:t>⋃  </a:t>
            </a:r>
            <a:r>
              <a:rPr lang="en-US" b="1" dirty="0" err="1">
                <a:latin typeface="Calibri" panose="020F0502020204030204" pitchFamily="34" charset="0"/>
              </a:rPr>
              <a:t>ECB</a:t>
            </a:r>
            <a:r>
              <a:rPr lang="en-US" b="1" baseline="-40000" dirty="0" err="1">
                <a:latin typeface="Calibri" panose="020F0502020204030204" pitchFamily="34" charset="0"/>
              </a:rPr>
              <a:t>k</a:t>
            </a:r>
            <a:r>
              <a:rPr lang="en-US" b="1" baseline="-40000" dirty="0">
                <a:latin typeface="Calibri" panose="020F0502020204030204" pitchFamily="34" charset="0"/>
              </a:rPr>
              <a:t> </a:t>
            </a:r>
            <a:r>
              <a:rPr lang="zh-CN" altLang="en-US" b="1" baseline="-40000" dirty="0">
                <a:latin typeface="Calibri" panose="020F0502020204030204" pitchFamily="34" charset="0"/>
              </a:rPr>
              <a:t>∋</a:t>
            </a:r>
            <a:r>
              <a:rPr lang="en-US" altLang="zh-CN" b="1" baseline="-40000" dirty="0">
                <a:latin typeface="Calibri" panose="020F0502020204030204" pitchFamily="34" charset="0"/>
              </a:rPr>
              <a:t> </a:t>
            </a:r>
            <a:r>
              <a:rPr lang="en-US" altLang="zh-CN" b="1" baseline="-40000" dirty="0" err="1">
                <a:latin typeface="Calibri" panose="020F0502020204030204" pitchFamily="34" charset="0"/>
              </a:rPr>
              <a:t>hep</a:t>
            </a:r>
            <a:r>
              <a:rPr lang="en-US" altLang="zh-CN" b="1" baseline="-40000" dirty="0">
                <a:latin typeface="Calibri" panose="020F0502020204030204" pitchFamily="34" charset="0"/>
              </a:rPr>
              <a:t>(</a:t>
            </a:r>
            <a:r>
              <a:rPr lang="en-US" altLang="zh-CN" b="1" baseline="-40000" dirty="0" err="1">
                <a:latin typeface="Calibri" panose="020F0502020204030204" pitchFamily="34" charset="0"/>
              </a:rPr>
              <a:t>i</a:t>
            </a:r>
            <a:r>
              <a:rPr lang="en-US" altLang="zh-CN" b="1" baseline="-40000" dirty="0">
                <a:latin typeface="Calibri" panose="020F0502020204030204" pitchFamily="34" charset="0"/>
              </a:rPr>
              <a:t>)</a:t>
            </a:r>
            <a:r>
              <a:rPr lang="en-US" altLang="zh-CN" b="1" dirty="0">
                <a:latin typeface="Calibri" panose="020F0502020204030204" pitchFamily="34" charset="0"/>
              </a:rPr>
              <a:t>)|* BRT</a:t>
            </a:r>
            <a:r>
              <a:rPr lang="en-US" b="1" baseline="-25000" dirty="0">
                <a:latin typeface="Calibri" panose="020F0502020204030204" pitchFamily="34" charset="0"/>
              </a:rPr>
              <a:t> </a:t>
            </a:r>
          </a:p>
          <a:p>
            <a:pPr marL="0" indent="0" algn="ctr">
              <a:buNone/>
            </a:pPr>
            <a:endParaRPr lang="en-US" dirty="0">
              <a:solidFill>
                <a:srgbClr val="FF0000"/>
              </a:solidFill>
              <a:latin typeface="Calibri" panose="020F0502020204030204" pitchFamily="34" charset="0"/>
              <a:ea typeface="Calibri" charset="0"/>
              <a:cs typeface="Calibri" charset="0"/>
            </a:endParaRPr>
          </a:p>
        </p:txBody>
      </p:sp>
    </p:spTree>
    <p:extLst>
      <p:ext uri="{BB962C8B-B14F-4D97-AF65-F5344CB8AC3E}">
        <p14:creationId xmlns:p14="http://schemas.microsoft.com/office/powerpoint/2010/main" val="118274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9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9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9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9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9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9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0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0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0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0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0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0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0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0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0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30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1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1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12"/>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1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14"/>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1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16"/>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17"/>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318"/>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319"/>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320"/>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21"/>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322"/>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2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32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32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32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29"/>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330"/>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331"/>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332"/>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333"/>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334"/>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335"/>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336"/>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337"/>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338"/>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339"/>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340"/>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341"/>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342"/>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343"/>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346"/>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347"/>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348"/>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349"/>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350"/>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351"/>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353"/>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354"/>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355"/>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356"/>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357"/>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358"/>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359"/>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360"/>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361"/>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362"/>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363"/>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364"/>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365"/>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366"/>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367"/>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368"/>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369"/>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370"/>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373"/>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374"/>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375"/>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376"/>
                                        </p:tgtEl>
                                        <p:attrNameLst>
                                          <p:attrName>style.visibility</p:attrName>
                                        </p:attrNameLst>
                                      </p:cBhvr>
                                      <p:to>
                                        <p:strVal val="visible"/>
                                      </p:to>
                                    </p:set>
                                  </p:childTnLst>
                                </p:cTn>
                              </p:par>
                              <p:par>
                                <p:cTn id="225" presetID="1" presetClass="entr" presetSubtype="0" fill="hold" nodeType="withEffect">
                                  <p:stCondLst>
                                    <p:cond delay="0"/>
                                  </p:stCondLst>
                                  <p:childTnLst>
                                    <p:set>
                                      <p:cBhvr>
                                        <p:cTn id="226" dur="1" fill="hold">
                                          <p:stCondLst>
                                            <p:cond delay="0"/>
                                          </p:stCondLst>
                                        </p:cTn>
                                        <p:tgtEl>
                                          <p:spTgt spid="377"/>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378"/>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379"/>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380"/>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381"/>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382"/>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383"/>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384"/>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385"/>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386"/>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387"/>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388"/>
                                        </p:tgtEl>
                                        <p:attrNameLst>
                                          <p:attrName>style.visibility</p:attrName>
                                        </p:attrNameLst>
                                      </p:cBhvr>
                                      <p:to>
                                        <p:strVal val="visible"/>
                                      </p:to>
                                    </p:set>
                                  </p:childTnLst>
                                </p:cTn>
                              </p:par>
                              <p:par>
                                <p:cTn id="249" presetID="1" presetClass="entr" presetSubtype="0" fill="hold" grpId="0" nodeType="withEffect">
                                  <p:stCondLst>
                                    <p:cond delay="0"/>
                                  </p:stCondLst>
                                  <p:childTnLst>
                                    <p:set>
                                      <p:cBhvr>
                                        <p:cTn id="250" dur="1" fill="hold">
                                          <p:stCondLst>
                                            <p:cond delay="0"/>
                                          </p:stCondLst>
                                        </p:cTn>
                                        <p:tgtEl>
                                          <p:spTgt spid="389"/>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390"/>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391"/>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392"/>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352"/>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397"/>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396"/>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1" presetClass="exit" presetSubtype="0" fill="hold" grpId="1" nodeType="clickEffect">
                                  <p:stCondLst>
                                    <p:cond delay="0"/>
                                  </p:stCondLst>
                                  <p:childTnLst>
                                    <p:set>
                                      <p:cBhvr>
                                        <p:cTn id="268" dur="1" fill="hold">
                                          <p:stCondLst>
                                            <p:cond delay="0"/>
                                          </p:stCondLst>
                                        </p:cTn>
                                        <p:tgtEl>
                                          <p:spTgt spid="397"/>
                                        </p:tgtEl>
                                        <p:attrNameLst>
                                          <p:attrName>style.visibility</p:attrName>
                                        </p:attrNameLst>
                                      </p:cBhvr>
                                      <p:to>
                                        <p:strVal val="hidden"/>
                                      </p:to>
                                    </p:set>
                                  </p:childTnLst>
                                </p:cTn>
                              </p:par>
                              <p:par>
                                <p:cTn id="269" presetID="1" presetClass="entr" presetSubtype="0" fill="hold" grpId="0" nodeType="withEffect">
                                  <p:stCondLst>
                                    <p:cond delay="0"/>
                                  </p:stCondLst>
                                  <p:childTnLst>
                                    <p:set>
                                      <p:cBhvr>
                                        <p:cTn id="270" dur="1" fill="hold">
                                          <p:stCondLst>
                                            <p:cond delay="0"/>
                                          </p:stCondLst>
                                        </p:cTn>
                                        <p:tgtEl>
                                          <p:spTgt spid="14"/>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13"/>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15"/>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16"/>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17"/>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23"/>
                                        </p:tgtEl>
                                        <p:attrNameLst>
                                          <p:attrName>style.visibility</p:attrName>
                                        </p:attrNameLst>
                                      </p:cBhvr>
                                      <p:to>
                                        <p:strVal val="visible"/>
                                      </p:to>
                                    </p:set>
                                  </p:childTnLst>
                                </p:cTn>
                              </p:par>
                            </p:childTnLst>
                          </p:cTn>
                        </p:par>
                      </p:childTnLst>
                    </p:cTn>
                  </p:par>
                  <p:par>
                    <p:cTn id="281" fill="hold">
                      <p:stCondLst>
                        <p:cond delay="indefinite"/>
                      </p:stCondLst>
                      <p:childTnLst>
                        <p:par>
                          <p:cTn id="282" fill="hold">
                            <p:stCondLst>
                              <p:cond delay="0"/>
                            </p:stCondLst>
                            <p:childTnLst>
                              <p:par>
                                <p:cTn id="283" presetID="1" presetClass="entr" presetSubtype="0" fill="hold" grpId="0" nodeType="clickEffect">
                                  <p:stCondLst>
                                    <p:cond delay="0"/>
                                  </p:stCondLst>
                                  <p:childTnLst>
                                    <p:set>
                                      <p:cBhvr>
                                        <p:cTn id="284" dur="1" fill="hold">
                                          <p:stCondLst>
                                            <p:cond delay="0"/>
                                          </p:stCondLst>
                                        </p:cTn>
                                        <p:tgtEl>
                                          <p:spTgt spid="398">
                                            <p:bg/>
                                          </p:spTgt>
                                        </p:tgtEl>
                                        <p:attrNameLst>
                                          <p:attrName>style.visibility</p:attrName>
                                        </p:attrNameLst>
                                      </p:cBhvr>
                                      <p:to>
                                        <p:strVal val="visible"/>
                                      </p:to>
                                    </p:set>
                                  </p:childTnLst>
                                </p:cTn>
                              </p:par>
                              <p:par>
                                <p:cTn id="285" presetID="1" presetClass="entr" presetSubtype="0" fill="hold" grpId="0" nodeType="withEffect">
                                  <p:stCondLst>
                                    <p:cond delay="0"/>
                                  </p:stCondLst>
                                  <p:childTnLst>
                                    <p:set>
                                      <p:cBhvr>
                                        <p:cTn id="286" dur="1" fill="hold">
                                          <p:stCondLst>
                                            <p:cond delay="0"/>
                                          </p:stCondLst>
                                        </p:cTn>
                                        <p:tgtEl>
                                          <p:spTgt spid="3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 grpId="0" uiExpand="1" build="p"/>
      <p:bldP spid="13" grpId="0" animBg="1"/>
      <p:bldP spid="15" grpId="0"/>
      <p:bldP spid="16" grpId="0"/>
      <p:bldP spid="17" grpId="0"/>
      <p:bldP spid="23" grpId="0"/>
      <p:bldP spid="141" grpId="0" animBg="1"/>
      <p:bldP spid="143" grpId="0"/>
      <p:bldP spid="144" grpId="0"/>
      <p:bldP spid="145" grpId="0" animBg="1"/>
      <p:bldP spid="147" grpId="0" animBg="1"/>
      <p:bldP spid="149" grpId="0" animBg="1"/>
      <p:bldP spid="151" grpId="0" animBg="1"/>
      <p:bldP spid="152" grpId="0" animBg="1"/>
      <p:bldP spid="153" grpId="0" animBg="1"/>
      <p:bldP spid="154" grpId="0" animBg="1"/>
      <p:bldP spid="155" grpId="0" animBg="1"/>
      <p:bldP spid="156" grpId="0" animBg="1"/>
      <p:bldP spid="273"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8" grpId="0"/>
      <p:bldP spid="329" grpId="0"/>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6" grpId="0" animBg="1"/>
      <p:bldP spid="347" grpId="0" animBg="1"/>
      <p:bldP spid="348" grpId="0"/>
      <p:bldP spid="349" grpId="0"/>
      <p:bldP spid="350" grpId="0"/>
      <p:bldP spid="351" grpId="0"/>
      <p:bldP spid="352" grpId="0"/>
      <p:bldP spid="353" grpId="0"/>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3" grpId="0" animBg="1"/>
      <p:bldP spid="374" grpId="0" animBg="1"/>
      <p:bldP spid="375" grpId="0"/>
      <p:bldP spid="376"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387" grpId="0" animBg="1"/>
      <p:bldP spid="388" grpId="0" animBg="1"/>
      <p:bldP spid="389" grpId="0" animBg="1"/>
      <p:bldP spid="390" grpId="0" animBg="1"/>
      <p:bldP spid="391" grpId="0" animBg="1"/>
      <p:bldP spid="392" grpId="0" animBg="1"/>
      <p:bldP spid="396" grpId="0" animBg="1"/>
      <p:bldP spid="397" grpId="0" animBg="1"/>
      <p:bldP spid="397" grpId="1" animBg="1"/>
      <p:bldP spid="398"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b="1" dirty="0"/>
              <a:t>ECBs</a:t>
            </a:r>
            <a:r>
              <a:rPr lang="en-US" sz="1800" dirty="0"/>
              <a:t> of all tasks in </a:t>
            </a:r>
            <a:r>
              <a:rPr lang="en-US" sz="1800" b="1" dirty="0" err="1"/>
              <a:t>hep</a:t>
            </a:r>
            <a:r>
              <a:rPr lang="en-US" sz="1800" b="1" dirty="0"/>
              <a:t>(</a:t>
            </a:r>
            <a:r>
              <a:rPr lang="en-US" sz="1800" b="1" dirty="0" err="1"/>
              <a:t>i</a:t>
            </a:r>
            <a:r>
              <a:rPr lang="en-US" sz="1800" b="1" dirty="0"/>
              <a:t>) </a:t>
            </a:r>
            <a:r>
              <a:rPr lang="en-US" sz="1800" dirty="0"/>
              <a:t>can </a:t>
            </a:r>
            <a:r>
              <a:rPr lang="en-US" sz="1800" b="1" dirty="0"/>
              <a:t>interfere</a:t>
            </a:r>
            <a:r>
              <a:rPr lang="en-US" sz="1800" dirty="0"/>
              <a:t> with PCBs of </a:t>
            </a:r>
            <a:r>
              <a:rPr lang="en-US" sz="1800" dirty="0" err="1"/>
              <a:t>Ƭ</a:t>
            </a:r>
            <a:r>
              <a:rPr lang="en-US" sz="1800" baseline="-25000" dirty="0" err="1"/>
              <a:t>j</a:t>
            </a:r>
            <a:r>
              <a:rPr lang="en-US" sz="1800" dirty="0"/>
              <a:t> the </a:t>
            </a:r>
            <a:r>
              <a:rPr lang="en-US" sz="1800" b="1" dirty="0"/>
              <a:t>same</a:t>
            </a:r>
            <a:r>
              <a:rPr lang="en-US" sz="1800" dirty="0"/>
              <a:t> number of times as </a:t>
            </a:r>
            <a:r>
              <a:rPr lang="en-US" sz="1800" dirty="0" err="1"/>
              <a:t>Ƭ</a:t>
            </a:r>
            <a:r>
              <a:rPr lang="en-US" sz="1800" baseline="-25000" dirty="0" err="1"/>
              <a:t>i</a:t>
            </a:r>
            <a:r>
              <a:rPr lang="en-US" sz="1800" dirty="0"/>
              <a:t>.</a:t>
            </a:r>
          </a:p>
          <a:p>
            <a:endParaRPr lang="en-US" sz="1800" dirty="0"/>
          </a:p>
          <a:p>
            <a:endParaRPr lang="en-US" sz="1800" dirty="0"/>
          </a:p>
          <a:p>
            <a:pPr marL="0" indent="0">
              <a:buNone/>
            </a:pPr>
            <a:endParaRPr lang="en-US" sz="1800" dirty="0"/>
          </a:p>
          <a:p>
            <a:endParaRPr lang="en-US" sz="1800" dirty="0"/>
          </a:p>
          <a:p>
            <a:r>
              <a:rPr lang="en-US" sz="1800" dirty="0"/>
              <a:t>CPRO</a:t>
            </a:r>
            <a:r>
              <a:rPr lang="en-US" sz="1800" baseline="-25000" dirty="0"/>
              <a:t>1,3</a:t>
            </a:r>
            <a:r>
              <a:rPr lang="en-US" sz="1800" dirty="0"/>
              <a:t>(t)= 4 x CPRO</a:t>
            </a:r>
            <a:r>
              <a:rPr lang="en-US" sz="1800" baseline="-25000" dirty="0"/>
              <a:t>1,3</a:t>
            </a:r>
            <a:r>
              <a:rPr lang="en-US" sz="1800" dirty="0"/>
              <a:t> </a:t>
            </a:r>
          </a:p>
          <a:p>
            <a:r>
              <a:rPr lang="en-US" sz="1800" dirty="0"/>
              <a:t>CPRO</a:t>
            </a:r>
            <a:r>
              <a:rPr lang="en-US" sz="1800" baseline="-25000" dirty="0"/>
              <a:t>1,3</a:t>
            </a:r>
            <a:r>
              <a:rPr lang="en-US" sz="1800" dirty="0"/>
              <a:t> = PCB</a:t>
            </a:r>
            <a:r>
              <a:rPr lang="en-US" sz="1800" baseline="-25000" dirty="0"/>
              <a:t>1 </a:t>
            </a:r>
            <a:r>
              <a:rPr lang="en-US" sz="1800" dirty="0"/>
              <a:t>∩ (ECB</a:t>
            </a:r>
            <a:r>
              <a:rPr lang="en-US" sz="1800" baseline="-40000" dirty="0"/>
              <a:t>2 </a:t>
            </a:r>
            <a:r>
              <a:rPr lang="en-US" sz="1800" dirty="0"/>
              <a:t> U ECB</a:t>
            </a:r>
            <a:r>
              <a:rPr lang="en-US" sz="1800" baseline="-40000" dirty="0"/>
              <a:t>3</a:t>
            </a:r>
            <a:r>
              <a:rPr lang="en-US" altLang="zh-CN" sz="1800" dirty="0"/>
              <a:t>)</a:t>
            </a:r>
          </a:p>
          <a:p>
            <a:r>
              <a:rPr lang="en-US" sz="1800" b="1" dirty="0"/>
              <a:t>CPRO multiset approach </a:t>
            </a:r>
            <a:r>
              <a:rPr lang="en-US" sz="1800" dirty="0"/>
              <a:t>use the actual </a:t>
            </a:r>
            <a:r>
              <a:rPr lang="en-US" sz="1800" b="1" dirty="0"/>
              <a:t>number of jobs </a:t>
            </a:r>
            <a:r>
              <a:rPr lang="en-US" sz="1800" dirty="0"/>
              <a:t>released during a </a:t>
            </a:r>
            <a:r>
              <a:rPr lang="en-US" sz="1800" b="1" dirty="0"/>
              <a:t>time (t)</a:t>
            </a:r>
            <a:r>
              <a:rPr lang="en-US" sz="1800" dirty="0"/>
              <a:t> in order to </a:t>
            </a:r>
            <a:r>
              <a:rPr lang="en-US" sz="1800" b="1" dirty="0"/>
              <a:t>improve</a:t>
            </a:r>
            <a:r>
              <a:rPr lang="en-US" sz="1800" dirty="0"/>
              <a:t> the union approach.</a:t>
            </a:r>
          </a:p>
          <a:p>
            <a:pPr marL="0" indent="0">
              <a:buNone/>
            </a:pPr>
            <a:endParaRPr lang="en-US" sz="1500" dirty="0">
              <a:latin typeface="Calibri" panose="020F0502020204030204" pitchFamily="34" charset="0"/>
            </a:endParaRPr>
          </a:p>
          <a:p>
            <a:endParaRPr lang="en-US" sz="1500" baseline="-25000" dirty="0">
              <a:latin typeface="Calibri" panose="020F0502020204030204" pitchFamily="34" charset="0"/>
            </a:endParaRPr>
          </a:p>
          <a:p>
            <a:endParaRPr lang="en-US" sz="1500" baseline="-25000" dirty="0">
              <a:latin typeface="Calibri" panose="020F0502020204030204" pitchFamily="34" charset="0"/>
            </a:endParaRPr>
          </a:p>
          <a:p>
            <a:endParaRPr lang="en-US" sz="1500" dirty="0"/>
          </a:p>
        </p:txBody>
      </p:sp>
      <p:sp>
        <p:nvSpPr>
          <p:cNvPr id="29" name="Content Placeholder 2"/>
          <p:cNvSpPr txBox="1">
            <a:spLocks/>
          </p:cNvSpPr>
          <p:nvPr/>
        </p:nvSpPr>
        <p:spPr>
          <a:xfrm>
            <a:off x="1050123" y="4893114"/>
            <a:ext cx="7178584" cy="1233054"/>
          </a:xfrm>
          <a:prstGeom prst="rect">
            <a:avLst/>
          </a:prstGeom>
          <a:ln w="38100">
            <a:solidFill>
              <a:schemeClr val="accent1"/>
            </a:solidFill>
          </a:ln>
        </p:spPr>
        <p:txBody>
          <a:bodyPr vert="horz" lIns="91440" tIns="45720" rIns="91440" bIns="45720" rtlCol="0" anchor="ctr">
            <a:no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endParaRPr lang="en-US" dirty="0"/>
          </a:p>
          <a:p>
            <a:pPr marL="0" indent="0" algn="ctr">
              <a:buNone/>
            </a:pPr>
            <a:endParaRPr lang="en-US" b="1" dirty="0">
              <a:latin typeface="Calibri" panose="020F0502020204030204" pitchFamily="34" charset="0"/>
            </a:endParaRPr>
          </a:p>
          <a:p>
            <a:pPr marL="0" indent="0" algn="ctr">
              <a:buNone/>
            </a:pPr>
            <a:r>
              <a:rPr lang="en-US" b="1" dirty="0" err="1">
                <a:solidFill>
                  <a:schemeClr val="accent2">
                    <a:lumMod val="50000"/>
                  </a:schemeClr>
                </a:solidFill>
                <a:latin typeface="Calibri" panose="020F0502020204030204" pitchFamily="34" charset="0"/>
              </a:rPr>
              <a:t>CPRO</a:t>
            </a:r>
            <a:r>
              <a:rPr lang="en-US" b="1" baseline="-25000" dirty="0" err="1">
                <a:solidFill>
                  <a:schemeClr val="accent2">
                    <a:lumMod val="50000"/>
                  </a:schemeClr>
                </a:solidFill>
                <a:latin typeface="Calibri" panose="020F0502020204030204" pitchFamily="34" charset="0"/>
              </a:rPr>
              <a:t>j,i</a:t>
            </a:r>
            <a:r>
              <a:rPr lang="en-US" b="1" baseline="30000" dirty="0" err="1">
                <a:solidFill>
                  <a:schemeClr val="accent2">
                    <a:lumMod val="50000"/>
                  </a:schemeClr>
                </a:solidFill>
                <a:latin typeface="Calibri" panose="020F0502020204030204" pitchFamily="34" charset="0"/>
              </a:rPr>
              <a:t>mul</a:t>
            </a:r>
            <a:r>
              <a:rPr lang="en-US" b="1" dirty="0">
                <a:solidFill>
                  <a:schemeClr val="accent2">
                    <a:lumMod val="50000"/>
                  </a:schemeClr>
                </a:solidFill>
                <a:latin typeface="Calibri" panose="020F0502020204030204" pitchFamily="34" charset="0"/>
              </a:rPr>
              <a:t>(t)</a:t>
            </a:r>
            <a:r>
              <a:rPr lang="en-US" b="1" dirty="0">
                <a:latin typeface="Calibri" panose="020F0502020204030204" pitchFamily="34" charset="0"/>
              </a:rPr>
              <a:t> = </a:t>
            </a:r>
            <a:r>
              <a:rPr lang="en-US" dirty="0" err="1">
                <a:latin typeface="Calibri" panose="020F0502020204030204" pitchFamily="34" charset="0"/>
              </a:rPr>
              <a:t>mul</a:t>
            </a:r>
            <a:r>
              <a:rPr lang="en-US" b="1" dirty="0">
                <a:latin typeface="Calibri" panose="020F0502020204030204" pitchFamily="34" charset="0"/>
              </a:rPr>
              <a:t> {</a:t>
            </a:r>
            <a:r>
              <a:rPr lang="en-US" b="1" dirty="0" err="1">
                <a:solidFill>
                  <a:srgbClr val="00B050"/>
                </a:solidFill>
                <a:latin typeface="Calibri" panose="020F0502020204030204" pitchFamily="34" charset="0"/>
              </a:rPr>
              <a:t>PCB</a:t>
            </a:r>
            <a:r>
              <a:rPr lang="en-US" b="1" baseline="-25000" dirty="0" err="1">
                <a:solidFill>
                  <a:srgbClr val="00B050"/>
                </a:solidFill>
                <a:latin typeface="Calibri" panose="020F0502020204030204" pitchFamily="34" charset="0"/>
              </a:rPr>
              <a:t>j</a:t>
            </a:r>
            <a:r>
              <a:rPr lang="en-US" b="1" dirty="0">
                <a:latin typeface="Calibri" panose="020F0502020204030204" pitchFamily="34" charset="0"/>
              </a:rPr>
              <a:t> }   ∩   </a:t>
            </a:r>
            <a:r>
              <a:rPr lang="en-US" dirty="0" err="1">
                <a:latin typeface="Calibri" panose="020F0502020204030204" pitchFamily="34" charset="0"/>
              </a:rPr>
              <a:t>mul</a:t>
            </a:r>
            <a:r>
              <a:rPr lang="en-US" b="1" dirty="0">
                <a:latin typeface="Calibri" panose="020F0502020204030204" pitchFamily="34" charset="0"/>
              </a:rPr>
              <a:t> {(⋃ </a:t>
            </a:r>
            <a:r>
              <a:rPr lang="en-US" b="1" dirty="0" err="1">
                <a:latin typeface="Calibri" panose="020F0502020204030204" pitchFamily="34" charset="0"/>
              </a:rPr>
              <a:t>ECB</a:t>
            </a:r>
            <a:r>
              <a:rPr lang="en-US" b="1" baseline="-25000" dirty="0" err="1">
                <a:latin typeface="Calibri" panose="020F0502020204030204" pitchFamily="34" charset="0"/>
              </a:rPr>
              <a:t>k</a:t>
            </a:r>
            <a:r>
              <a:rPr lang="en-US" b="1" baseline="-25000" dirty="0">
                <a:latin typeface="Calibri" panose="020F0502020204030204" pitchFamily="34" charset="0"/>
              </a:rPr>
              <a:t> </a:t>
            </a:r>
            <a:r>
              <a:rPr lang="en-US" b="1" dirty="0">
                <a:latin typeface="Calibri" panose="020F0502020204030204" pitchFamily="34" charset="0"/>
              </a:rPr>
              <a:t>) }</a:t>
            </a:r>
          </a:p>
          <a:p>
            <a:pPr marL="0" indent="0" algn="ctr">
              <a:buNone/>
            </a:pPr>
            <a:r>
              <a:rPr lang="en-US" dirty="0"/>
              <a:t>  </a:t>
            </a:r>
          </a:p>
          <a:p>
            <a:pPr marL="0" indent="0" algn="ctr">
              <a:buNone/>
            </a:pPr>
            <a:endParaRPr lang="en-US" b="1" baseline="-25000" dirty="0">
              <a:latin typeface="Calibri" panose="020F0502020204030204" pitchFamily="34" charset="0"/>
            </a:endParaRPr>
          </a:p>
          <a:p>
            <a:pPr marL="0" indent="0" algn="ctr">
              <a:buNone/>
            </a:pPr>
            <a:endParaRPr lang="en-US" dirty="0">
              <a:solidFill>
                <a:srgbClr val="FF0000"/>
              </a:solidFill>
              <a:latin typeface="Calibri" panose="020F0502020204030204" pitchFamily="34" charset="0"/>
              <a:ea typeface="Calibri" charset="0"/>
              <a:cs typeface="Calibri" charset="0"/>
            </a:endParaRPr>
          </a:p>
        </p:txBody>
      </p:sp>
      <p:pic>
        <p:nvPicPr>
          <p:cNvPr id="6" name="Picture 5"/>
          <p:cNvPicPr>
            <a:picLocks noChangeAspect="1"/>
          </p:cNvPicPr>
          <p:nvPr/>
        </p:nvPicPr>
        <p:blipFill>
          <a:blip r:embed="rId3"/>
          <a:stretch>
            <a:fillRect/>
          </a:stretch>
        </p:blipFill>
        <p:spPr>
          <a:xfrm>
            <a:off x="2580185" y="1763517"/>
            <a:ext cx="4248673" cy="1519172"/>
          </a:xfrm>
          <a:prstGeom prst="rect">
            <a:avLst/>
          </a:prstGeom>
        </p:spPr>
      </p:pic>
      <p:sp>
        <p:nvSpPr>
          <p:cNvPr id="12" name="TextBox 11"/>
          <p:cNvSpPr txBox="1"/>
          <p:nvPr/>
        </p:nvSpPr>
        <p:spPr>
          <a:xfrm rot="20460847">
            <a:off x="914920" y="3460908"/>
            <a:ext cx="2053798" cy="415498"/>
          </a:xfrm>
          <a:prstGeom prst="rect">
            <a:avLst/>
          </a:prstGeom>
          <a:noFill/>
        </p:spPr>
        <p:txBody>
          <a:bodyPr wrap="square" rtlCol="0">
            <a:spAutoFit/>
          </a:bodyPr>
          <a:lstStyle/>
          <a:p>
            <a:r>
              <a:rPr lang="en-US" sz="2100" b="1" dirty="0">
                <a:solidFill>
                  <a:srgbClr val="FF0000"/>
                </a:solidFill>
              </a:rPr>
              <a:t>Overestimation</a:t>
            </a:r>
          </a:p>
        </p:txBody>
      </p:sp>
      <p:cxnSp>
        <p:nvCxnSpPr>
          <p:cNvPr id="14" name="Straight Arrow Connector 13"/>
          <p:cNvCxnSpPr/>
          <p:nvPr/>
        </p:nvCxnSpPr>
        <p:spPr>
          <a:xfrm>
            <a:off x="2963006" y="3282687"/>
            <a:ext cx="3666818"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70629" y="3224197"/>
            <a:ext cx="816919" cy="300082"/>
          </a:xfrm>
          <a:prstGeom prst="rect">
            <a:avLst/>
          </a:prstGeom>
          <a:noFill/>
        </p:spPr>
        <p:txBody>
          <a:bodyPr wrap="square" rtlCol="0">
            <a:spAutoFit/>
          </a:bodyPr>
          <a:lstStyle/>
          <a:p>
            <a:r>
              <a:rPr lang="en-US" sz="1350" dirty="0"/>
              <a:t>Time(t)</a:t>
            </a:r>
          </a:p>
        </p:txBody>
      </p:sp>
      <p:sp>
        <p:nvSpPr>
          <p:cNvPr id="17" name="TextBox 16"/>
          <p:cNvSpPr txBox="1"/>
          <p:nvPr/>
        </p:nvSpPr>
        <p:spPr>
          <a:xfrm>
            <a:off x="4325499" y="2778083"/>
            <a:ext cx="226329" cy="300082"/>
          </a:xfrm>
          <a:prstGeom prst="rect">
            <a:avLst/>
          </a:prstGeom>
          <a:noFill/>
        </p:spPr>
        <p:txBody>
          <a:bodyPr wrap="square" rtlCol="0">
            <a:spAutoFit/>
          </a:bodyPr>
          <a:lstStyle/>
          <a:p>
            <a:r>
              <a:rPr lang="en-US" sz="1350" dirty="0"/>
              <a:t>1</a:t>
            </a:r>
          </a:p>
        </p:txBody>
      </p:sp>
      <p:sp>
        <p:nvSpPr>
          <p:cNvPr id="18" name="TextBox 17"/>
          <p:cNvSpPr txBox="1"/>
          <p:nvPr/>
        </p:nvSpPr>
        <p:spPr>
          <a:xfrm>
            <a:off x="5021764" y="2778083"/>
            <a:ext cx="226329" cy="300082"/>
          </a:xfrm>
          <a:prstGeom prst="rect">
            <a:avLst/>
          </a:prstGeom>
          <a:noFill/>
        </p:spPr>
        <p:txBody>
          <a:bodyPr wrap="square" rtlCol="0">
            <a:spAutoFit/>
          </a:bodyPr>
          <a:lstStyle/>
          <a:p>
            <a:r>
              <a:rPr lang="en-US" sz="1350" dirty="0"/>
              <a:t>2</a:t>
            </a:r>
          </a:p>
        </p:txBody>
      </p:sp>
      <p:sp>
        <p:nvSpPr>
          <p:cNvPr id="19" name="TextBox 18"/>
          <p:cNvSpPr txBox="1"/>
          <p:nvPr/>
        </p:nvSpPr>
        <p:spPr>
          <a:xfrm>
            <a:off x="5832830" y="2778083"/>
            <a:ext cx="226329" cy="300082"/>
          </a:xfrm>
          <a:prstGeom prst="rect">
            <a:avLst/>
          </a:prstGeom>
          <a:noFill/>
        </p:spPr>
        <p:txBody>
          <a:bodyPr wrap="square" rtlCol="0">
            <a:spAutoFit/>
          </a:bodyPr>
          <a:lstStyle/>
          <a:p>
            <a:r>
              <a:rPr lang="en-US" sz="1350" dirty="0"/>
              <a:t>3</a:t>
            </a:r>
          </a:p>
        </p:txBody>
      </p:sp>
      <p:sp>
        <p:nvSpPr>
          <p:cNvPr id="20" name="TextBox 19"/>
          <p:cNvSpPr txBox="1"/>
          <p:nvPr/>
        </p:nvSpPr>
        <p:spPr>
          <a:xfrm>
            <a:off x="6401419" y="2778083"/>
            <a:ext cx="226329" cy="300082"/>
          </a:xfrm>
          <a:prstGeom prst="rect">
            <a:avLst/>
          </a:prstGeom>
          <a:noFill/>
        </p:spPr>
        <p:txBody>
          <a:bodyPr wrap="square" rtlCol="0">
            <a:spAutoFit/>
          </a:bodyPr>
          <a:lstStyle/>
          <a:p>
            <a:r>
              <a:rPr lang="en-US" sz="1350" dirty="0"/>
              <a:t>4</a:t>
            </a:r>
          </a:p>
        </p:txBody>
      </p:sp>
      <p:sp>
        <p:nvSpPr>
          <p:cNvPr id="22" name="TextBox 21"/>
          <p:cNvSpPr txBox="1"/>
          <p:nvPr/>
        </p:nvSpPr>
        <p:spPr>
          <a:xfrm>
            <a:off x="3465241" y="2462116"/>
            <a:ext cx="226329" cy="300082"/>
          </a:xfrm>
          <a:prstGeom prst="rect">
            <a:avLst/>
          </a:prstGeom>
          <a:noFill/>
        </p:spPr>
        <p:txBody>
          <a:bodyPr wrap="square" rtlCol="0">
            <a:spAutoFit/>
          </a:bodyPr>
          <a:lstStyle/>
          <a:p>
            <a:r>
              <a:rPr lang="en-US" sz="1350" dirty="0"/>
              <a:t>1</a:t>
            </a:r>
          </a:p>
        </p:txBody>
      </p:sp>
      <p:sp>
        <p:nvSpPr>
          <p:cNvPr id="23" name="TextBox 22"/>
          <p:cNvSpPr txBox="1"/>
          <p:nvPr/>
        </p:nvSpPr>
        <p:spPr>
          <a:xfrm>
            <a:off x="4010600" y="2473011"/>
            <a:ext cx="226329" cy="300082"/>
          </a:xfrm>
          <a:prstGeom prst="rect">
            <a:avLst/>
          </a:prstGeom>
          <a:noFill/>
        </p:spPr>
        <p:txBody>
          <a:bodyPr wrap="square" rtlCol="0">
            <a:spAutoFit/>
          </a:bodyPr>
          <a:lstStyle/>
          <a:p>
            <a:r>
              <a:rPr lang="en-US" sz="1350" dirty="0"/>
              <a:t>2</a:t>
            </a:r>
          </a:p>
        </p:txBody>
      </p:sp>
      <p:sp>
        <p:nvSpPr>
          <p:cNvPr id="25" name="TextBox 24"/>
          <p:cNvSpPr txBox="1"/>
          <p:nvPr/>
        </p:nvSpPr>
        <p:spPr>
          <a:xfrm>
            <a:off x="3471733" y="5531899"/>
            <a:ext cx="1633838" cy="577081"/>
          </a:xfrm>
          <a:prstGeom prst="rect">
            <a:avLst/>
          </a:prstGeom>
          <a:noFill/>
        </p:spPr>
        <p:txBody>
          <a:bodyPr wrap="square" rtlCol="0">
            <a:spAutoFit/>
          </a:bodyPr>
          <a:lstStyle/>
          <a:p>
            <a:r>
              <a:rPr lang="en-US" sz="1050" dirty="0"/>
              <a:t>No of time </a:t>
            </a:r>
            <a:r>
              <a:rPr lang="en-US" sz="1050" dirty="0" err="1"/>
              <a:t>Ƭ</a:t>
            </a:r>
            <a:r>
              <a:rPr lang="en-US" sz="1050" baseline="-25000" dirty="0" err="1"/>
              <a:t>j</a:t>
            </a:r>
            <a:r>
              <a:rPr lang="en-US" sz="1050" dirty="0"/>
              <a:t> execute during response time of </a:t>
            </a:r>
            <a:r>
              <a:rPr lang="en-US" sz="1050" dirty="0" err="1"/>
              <a:t>Ƭ</a:t>
            </a:r>
            <a:r>
              <a:rPr lang="en-US" sz="1050" baseline="-25000" dirty="0" err="1"/>
              <a:t>i</a:t>
            </a:r>
            <a:r>
              <a:rPr lang="en-US" sz="1050" dirty="0"/>
              <a:t> </a:t>
            </a:r>
          </a:p>
        </p:txBody>
      </p:sp>
      <p:sp>
        <p:nvSpPr>
          <p:cNvPr id="26" name="TextBox 25"/>
          <p:cNvSpPr txBox="1"/>
          <p:nvPr/>
        </p:nvSpPr>
        <p:spPr>
          <a:xfrm>
            <a:off x="5766447" y="5531898"/>
            <a:ext cx="1633838" cy="577081"/>
          </a:xfrm>
          <a:prstGeom prst="rect">
            <a:avLst/>
          </a:prstGeom>
          <a:noFill/>
        </p:spPr>
        <p:txBody>
          <a:bodyPr wrap="square" rtlCol="0">
            <a:spAutoFit/>
          </a:bodyPr>
          <a:lstStyle/>
          <a:p>
            <a:r>
              <a:rPr lang="en-US" sz="1050" dirty="0"/>
              <a:t>No of time each </a:t>
            </a:r>
            <a:r>
              <a:rPr lang="en-US" sz="1050" dirty="0" err="1"/>
              <a:t>Ƭ</a:t>
            </a:r>
            <a:r>
              <a:rPr lang="en-US" sz="1050" baseline="-25000" dirty="0" err="1"/>
              <a:t>k</a:t>
            </a:r>
            <a:r>
              <a:rPr lang="zh-CN" altLang="en-US" sz="1050" baseline="-25000" dirty="0"/>
              <a:t> ∋ </a:t>
            </a:r>
            <a:r>
              <a:rPr lang="en-US" altLang="zh-CN" sz="1050" baseline="-25000" dirty="0" err="1"/>
              <a:t>hep</a:t>
            </a:r>
            <a:r>
              <a:rPr lang="en-US" altLang="zh-CN" sz="1050" baseline="-25000" dirty="0"/>
              <a:t>(</a:t>
            </a:r>
            <a:r>
              <a:rPr lang="en-US" altLang="zh-CN" sz="1050" baseline="-25000" dirty="0" err="1"/>
              <a:t>i</a:t>
            </a:r>
            <a:r>
              <a:rPr lang="en-US" altLang="zh-CN" sz="1050" baseline="-25000" dirty="0"/>
              <a:t>)</a:t>
            </a:r>
            <a:r>
              <a:rPr lang="en-US" sz="1050" baseline="-25000" dirty="0"/>
              <a:t> </a:t>
            </a:r>
            <a:r>
              <a:rPr lang="en-US" sz="1050" dirty="0"/>
              <a:t>execute during response time of </a:t>
            </a:r>
            <a:r>
              <a:rPr lang="en-US" sz="1050" dirty="0" err="1"/>
              <a:t>Ƭ</a:t>
            </a:r>
            <a:r>
              <a:rPr lang="en-US" sz="1050" baseline="-25000" dirty="0" err="1"/>
              <a:t>i</a:t>
            </a:r>
            <a:r>
              <a:rPr lang="en-US" sz="1050" dirty="0"/>
              <a:t> </a:t>
            </a:r>
          </a:p>
        </p:txBody>
      </p:sp>
      <p:sp>
        <p:nvSpPr>
          <p:cNvPr id="5" name="Slide Number Placeholder 4"/>
          <p:cNvSpPr>
            <a:spLocks noGrp="1"/>
          </p:cNvSpPr>
          <p:nvPr>
            <p:ph type="sldNum" sz="quarter" idx="12"/>
          </p:nvPr>
        </p:nvSpPr>
        <p:spPr/>
        <p:txBody>
          <a:bodyPr/>
          <a:lstStyle/>
          <a:p>
            <a:fld id="{61BA737E-4C38-4B49-BAFF-3950B3257663}" type="slidenum">
              <a:rPr lang="en-US" smtClean="0"/>
              <a:t>15</a:t>
            </a:fld>
            <a:endParaRPr lang="en-US"/>
          </a:p>
        </p:txBody>
      </p:sp>
      <p:sp>
        <p:nvSpPr>
          <p:cNvPr id="4" name="Title 3"/>
          <p:cNvSpPr>
            <a:spLocks noGrp="1"/>
          </p:cNvSpPr>
          <p:nvPr>
            <p:ph type="title"/>
          </p:nvPr>
        </p:nvSpPr>
        <p:spPr/>
        <p:txBody>
          <a:bodyPr/>
          <a:lstStyle/>
          <a:p>
            <a:pPr algn="l"/>
            <a:r>
              <a:rPr lang="en-US" sz="3600" dirty="0"/>
              <a:t>CPRO Multiset Approach</a:t>
            </a:r>
          </a:p>
        </p:txBody>
      </p:sp>
    </p:spTree>
    <p:extLst>
      <p:ext uri="{BB962C8B-B14F-4D97-AF65-F5344CB8AC3E}">
        <p14:creationId xmlns:p14="http://schemas.microsoft.com/office/powerpoint/2010/main" val="425077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9" grpId="0" animBg="1"/>
      <p:bldP spid="12" grpId="0" uiExpand="1"/>
      <p:bldP spid="16" grpId="0" uiExpand="1"/>
      <p:bldP spid="17" grpId="0" uiExpand="1"/>
      <p:bldP spid="18" grpId="0" uiExpand="1"/>
      <p:bldP spid="19" grpId="0" uiExpand="1"/>
      <p:bldP spid="20" grpId="0" uiExpand="1"/>
      <p:bldP spid="22" grpId="0"/>
      <p:bldP spid="23" grpId="0"/>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Any task will loads all of its </a:t>
            </a:r>
            <a:r>
              <a:rPr lang="en-US" sz="1800" b="1" dirty="0"/>
              <a:t>ECBs</a:t>
            </a:r>
            <a:r>
              <a:rPr lang="en-US" sz="1800" dirty="0"/>
              <a:t> only </a:t>
            </a:r>
            <a:r>
              <a:rPr lang="en-US" sz="1800" b="1" dirty="0"/>
              <a:t>once</a:t>
            </a:r>
            <a:r>
              <a:rPr lang="en-US" sz="1800" dirty="0"/>
              <a:t> unless they are </a:t>
            </a:r>
            <a:r>
              <a:rPr lang="en-US" sz="1800" b="1" dirty="0" err="1"/>
              <a:t>nPCBs</a:t>
            </a: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a:p>
            <a:endParaRPr lang="en-US" sz="1800" baseline="-25000" dirty="0"/>
          </a:p>
          <a:p>
            <a:endParaRPr lang="en-US" sz="1800" baseline="-25000" dirty="0"/>
          </a:p>
          <a:p>
            <a:endParaRPr lang="en-US" sz="1800" baseline="-25000" dirty="0"/>
          </a:p>
          <a:p>
            <a:endParaRPr lang="en-US" sz="1800" baseline="-25000" dirty="0"/>
          </a:p>
          <a:p>
            <a:endParaRPr lang="en-US" sz="1800" baseline="-25000" dirty="0"/>
          </a:p>
          <a:p>
            <a:endParaRPr lang="en-US" sz="1800" baseline="-25000" dirty="0"/>
          </a:p>
          <a:p>
            <a:endParaRPr lang="en-US" sz="1800" baseline="-25000" dirty="0"/>
          </a:p>
          <a:p>
            <a:endParaRPr lang="en-US" sz="1800" baseline="-25000" dirty="0"/>
          </a:p>
          <a:p>
            <a:pPr marL="0" indent="0">
              <a:buNone/>
            </a:pPr>
            <a:endParaRPr lang="en-US" sz="1500" dirty="0"/>
          </a:p>
        </p:txBody>
      </p:sp>
      <p:sp>
        <p:nvSpPr>
          <p:cNvPr id="6" name="Rectangle 5"/>
          <p:cNvSpPr/>
          <p:nvPr/>
        </p:nvSpPr>
        <p:spPr>
          <a:xfrm>
            <a:off x="6276695" y="2564611"/>
            <a:ext cx="1239194" cy="1229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p:cNvSpPr txBox="1"/>
          <p:nvPr/>
        </p:nvSpPr>
        <p:spPr>
          <a:xfrm>
            <a:off x="6197849" y="2736594"/>
            <a:ext cx="1396886" cy="1061829"/>
          </a:xfrm>
          <a:prstGeom prst="rect">
            <a:avLst/>
          </a:prstGeom>
          <a:noFill/>
        </p:spPr>
        <p:txBody>
          <a:bodyPr wrap="square" rtlCol="0">
            <a:spAutoFit/>
          </a:bodyPr>
          <a:lstStyle/>
          <a:p>
            <a:pPr algn="ctr"/>
            <a:r>
              <a:rPr lang="en-US" sz="1500" dirty="0"/>
              <a:t>   </a:t>
            </a:r>
            <a:r>
              <a:rPr lang="en-US" sz="1600" dirty="0" err="1"/>
              <a:t>nPCBs</a:t>
            </a:r>
            <a:endParaRPr lang="en-US" sz="1600" dirty="0"/>
          </a:p>
          <a:p>
            <a:pPr algn="ctr"/>
            <a:r>
              <a:rPr lang="en-US" sz="1600" dirty="0"/>
              <a:t>loaded many times</a:t>
            </a:r>
          </a:p>
          <a:p>
            <a:endParaRPr lang="en-US" sz="1500" dirty="0"/>
          </a:p>
        </p:txBody>
      </p:sp>
      <p:sp>
        <p:nvSpPr>
          <p:cNvPr id="14" name="Rectangle 13"/>
          <p:cNvSpPr/>
          <p:nvPr/>
        </p:nvSpPr>
        <p:spPr>
          <a:xfrm>
            <a:off x="5040410" y="2561243"/>
            <a:ext cx="1239194" cy="123312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p:cNvSpPr txBox="1"/>
          <p:nvPr/>
        </p:nvSpPr>
        <p:spPr>
          <a:xfrm>
            <a:off x="5040410" y="2736594"/>
            <a:ext cx="1236285" cy="830997"/>
          </a:xfrm>
          <a:prstGeom prst="rect">
            <a:avLst/>
          </a:prstGeom>
          <a:noFill/>
        </p:spPr>
        <p:txBody>
          <a:bodyPr wrap="square" rtlCol="0">
            <a:spAutoFit/>
          </a:bodyPr>
          <a:lstStyle/>
          <a:p>
            <a:pPr algn="ctr"/>
            <a:r>
              <a:rPr lang="en-US" sz="1600" dirty="0"/>
              <a:t>  PCBs</a:t>
            </a:r>
          </a:p>
          <a:p>
            <a:pPr algn="ctr"/>
            <a:r>
              <a:rPr lang="en-US" sz="1600" dirty="0"/>
              <a:t>Loaded once</a:t>
            </a:r>
          </a:p>
        </p:txBody>
      </p:sp>
      <p:sp>
        <p:nvSpPr>
          <p:cNvPr id="17" name="TextBox 16"/>
          <p:cNvSpPr txBox="1"/>
          <p:nvPr/>
        </p:nvSpPr>
        <p:spPr>
          <a:xfrm>
            <a:off x="1699464" y="1849458"/>
            <a:ext cx="5816425" cy="415498"/>
          </a:xfrm>
          <a:prstGeom prst="rect">
            <a:avLst/>
          </a:prstGeom>
          <a:noFill/>
        </p:spPr>
        <p:txBody>
          <a:bodyPr wrap="square" rtlCol="0">
            <a:spAutoFit/>
          </a:bodyPr>
          <a:lstStyle/>
          <a:p>
            <a:r>
              <a:rPr lang="en-US" sz="2100" dirty="0" err="1"/>
              <a:t>CPRO</a:t>
            </a:r>
            <a:r>
              <a:rPr lang="en-US" sz="2100" baseline="-25000" dirty="0" err="1"/>
              <a:t>j,i</a:t>
            </a:r>
            <a:r>
              <a:rPr lang="en-US" sz="2100" baseline="30000" dirty="0" err="1"/>
              <a:t>mul</a:t>
            </a:r>
            <a:r>
              <a:rPr lang="en-US" sz="2100" dirty="0"/>
              <a:t>(t) = </a:t>
            </a:r>
            <a:r>
              <a:rPr lang="en-US" sz="2100" dirty="0" err="1"/>
              <a:t>mul</a:t>
            </a:r>
            <a:r>
              <a:rPr lang="en-US" sz="2100" dirty="0"/>
              <a:t> {</a:t>
            </a:r>
            <a:r>
              <a:rPr lang="en-US" sz="2100" dirty="0" err="1"/>
              <a:t>PCB</a:t>
            </a:r>
            <a:r>
              <a:rPr lang="en-US" sz="2100" baseline="-25000" dirty="0" err="1"/>
              <a:t>j</a:t>
            </a:r>
            <a:r>
              <a:rPr lang="en-US" sz="2100" baseline="-25000" dirty="0"/>
              <a:t> </a:t>
            </a:r>
            <a:r>
              <a:rPr lang="en-US" sz="2100" dirty="0"/>
              <a:t>}   </a:t>
            </a:r>
            <a:r>
              <a:rPr lang="en-US" sz="2100" dirty="0">
                <a:latin typeface="Calibri" panose="020F0502020204030204" pitchFamily="34" charset="0"/>
              </a:rPr>
              <a:t>∩   </a:t>
            </a:r>
            <a:r>
              <a:rPr lang="en-US" sz="2100" dirty="0" err="1">
                <a:latin typeface="Calibri" panose="020F0502020204030204" pitchFamily="34" charset="0"/>
              </a:rPr>
              <a:t>mul</a:t>
            </a:r>
            <a:r>
              <a:rPr lang="en-US" sz="2100" dirty="0">
                <a:latin typeface="Calibri" panose="020F0502020204030204" pitchFamily="34" charset="0"/>
              </a:rPr>
              <a:t> {(</a:t>
            </a:r>
            <a:r>
              <a:rPr lang="en-US" sz="2100" dirty="0">
                <a:latin typeface="Cambria Math" panose="02040503050406030204" pitchFamily="18" charset="0"/>
                <a:ea typeface="Cambria Math" panose="02040503050406030204" pitchFamily="18" charset="0"/>
              </a:rPr>
              <a:t>⋃ </a:t>
            </a:r>
            <a:r>
              <a:rPr lang="en-US" sz="2100" dirty="0" err="1">
                <a:latin typeface="Calibri" panose="020F0502020204030204" pitchFamily="34" charset="0"/>
              </a:rPr>
              <a:t>ECB</a:t>
            </a:r>
            <a:r>
              <a:rPr lang="en-US" sz="2100" baseline="-40000" dirty="0" err="1"/>
              <a:t>k</a:t>
            </a:r>
            <a:r>
              <a:rPr lang="en-US" sz="2100" baseline="-40000" dirty="0"/>
              <a:t> </a:t>
            </a:r>
            <a:r>
              <a:rPr lang="zh-CN" altLang="en-US" sz="2100" baseline="-40000" dirty="0"/>
              <a:t>∋</a:t>
            </a:r>
            <a:r>
              <a:rPr lang="en-US" altLang="zh-CN" sz="2100" baseline="-40000" dirty="0"/>
              <a:t> </a:t>
            </a:r>
            <a:r>
              <a:rPr lang="en-US" altLang="zh-CN" sz="2100" baseline="-40000" dirty="0" err="1"/>
              <a:t>hep</a:t>
            </a:r>
            <a:r>
              <a:rPr lang="en-US" altLang="zh-CN" sz="2100" baseline="-40000" dirty="0"/>
              <a:t>(</a:t>
            </a:r>
            <a:r>
              <a:rPr lang="en-US" altLang="zh-CN" sz="2100" baseline="-40000" dirty="0" err="1"/>
              <a:t>i</a:t>
            </a:r>
            <a:r>
              <a:rPr lang="en-US" altLang="zh-CN" sz="2100" baseline="-40000" dirty="0"/>
              <a:t>)</a:t>
            </a:r>
            <a:r>
              <a:rPr lang="en-US" altLang="zh-CN" sz="2100" dirty="0"/>
              <a:t>)</a:t>
            </a:r>
            <a:r>
              <a:rPr lang="en-US" sz="2100" baseline="-25000" dirty="0"/>
              <a:t> </a:t>
            </a:r>
            <a:r>
              <a:rPr lang="en-US" sz="2100" dirty="0"/>
              <a:t>}</a:t>
            </a:r>
            <a:endParaRPr lang="en-US" sz="2100" baseline="-25000" dirty="0"/>
          </a:p>
        </p:txBody>
      </p:sp>
      <p:cxnSp>
        <p:nvCxnSpPr>
          <p:cNvPr id="13" name="Straight Arrow Connector 12"/>
          <p:cNvCxnSpPr/>
          <p:nvPr/>
        </p:nvCxnSpPr>
        <p:spPr>
          <a:xfrm flipH="1">
            <a:off x="5874469" y="2181743"/>
            <a:ext cx="320169" cy="3308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194146" y="2180330"/>
            <a:ext cx="295696" cy="3322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33351" y="3886541"/>
            <a:ext cx="7810148" cy="415498"/>
          </a:xfrm>
          <a:prstGeom prst="rect">
            <a:avLst/>
          </a:prstGeom>
          <a:noFill/>
        </p:spPr>
        <p:txBody>
          <a:bodyPr wrap="square" rtlCol="0">
            <a:spAutoFit/>
          </a:bodyPr>
          <a:lstStyle/>
          <a:p>
            <a:r>
              <a:rPr lang="en-US" sz="2100" dirty="0" err="1">
                <a:solidFill>
                  <a:schemeClr val="accent2">
                    <a:lumMod val="50000"/>
                  </a:schemeClr>
                </a:solidFill>
              </a:rPr>
              <a:t>CPRO</a:t>
            </a:r>
            <a:r>
              <a:rPr lang="en-US" sz="2100" baseline="-25000" dirty="0" err="1">
                <a:solidFill>
                  <a:schemeClr val="accent2">
                    <a:lumMod val="50000"/>
                  </a:schemeClr>
                </a:solidFill>
              </a:rPr>
              <a:t>j,i</a:t>
            </a:r>
            <a:r>
              <a:rPr lang="en-US" sz="2100" baseline="30000" dirty="0" err="1">
                <a:solidFill>
                  <a:schemeClr val="accent2">
                    <a:lumMod val="50000"/>
                  </a:schemeClr>
                </a:solidFill>
              </a:rPr>
              <a:t>mul,imp</a:t>
            </a:r>
            <a:r>
              <a:rPr lang="en-US" sz="2100" dirty="0">
                <a:solidFill>
                  <a:schemeClr val="accent2">
                    <a:lumMod val="50000"/>
                  </a:schemeClr>
                </a:solidFill>
              </a:rPr>
              <a:t>(t) </a:t>
            </a:r>
            <a:r>
              <a:rPr lang="en-US" sz="2100" dirty="0"/>
              <a:t>= </a:t>
            </a:r>
            <a:r>
              <a:rPr lang="en-US" sz="2100" dirty="0" err="1"/>
              <a:t>mul</a:t>
            </a:r>
            <a:r>
              <a:rPr lang="en-US" sz="2100" dirty="0"/>
              <a:t> {</a:t>
            </a:r>
            <a:r>
              <a:rPr lang="en-US" sz="2100" dirty="0" err="1">
                <a:solidFill>
                  <a:srgbClr val="00B050"/>
                </a:solidFill>
              </a:rPr>
              <a:t>PCB</a:t>
            </a:r>
            <a:r>
              <a:rPr lang="en-US" sz="2100" baseline="-25000" dirty="0" err="1">
                <a:solidFill>
                  <a:srgbClr val="00B050"/>
                </a:solidFill>
              </a:rPr>
              <a:t>j</a:t>
            </a:r>
            <a:r>
              <a:rPr lang="en-US" sz="2100" baseline="-25000" dirty="0"/>
              <a:t> </a:t>
            </a:r>
            <a:r>
              <a:rPr lang="en-US" sz="2100" dirty="0"/>
              <a:t>}   </a:t>
            </a:r>
            <a:r>
              <a:rPr lang="en-US" sz="2100" dirty="0">
                <a:latin typeface="Calibri" panose="020F0502020204030204" pitchFamily="34" charset="0"/>
              </a:rPr>
              <a:t>∩   </a:t>
            </a:r>
            <a:r>
              <a:rPr lang="en-US" sz="2100" dirty="0" err="1">
                <a:latin typeface="Calibri" panose="020F0502020204030204" pitchFamily="34" charset="0"/>
              </a:rPr>
              <a:t>mul</a:t>
            </a:r>
            <a:r>
              <a:rPr lang="en-US" sz="2100" dirty="0">
                <a:latin typeface="Calibri" panose="020F0502020204030204" pitchFamily="34" charset="0"/>
              </a:rPr>
              <a:t> {(</a:t>
            </a:r>
            <a:r>
              <a:rPr lang="en-US" sz="2100" dirty="0">
                <a:latin typeface="Cambria Math" panose="02040503050406030204" pitchFamily="18" charset="0"/>
                <a:ea typeface="Cambria Math" panose="02040503050406030204" pitchFamily="18" charset="0"/>
              </a:rPr>
              <a:t>⋃ (</a:t>
            </a:r>
            <a:r>
              <a:rPr lang="en-US" sz="2100" dirty="0" err="1">
                <a:solidFill>
                  <a:srgbClr val="00B050"/>
                </a:solidFill>
                <a:latin typeface="Calibri" panose="020F0502020204030204" pitchFamily="34" charset="0"/>
              </a:rPr>
              <a:t>PCB</a:t>
            </a:r>
            <a:r>
              <a:rPr lang="en-US" sz="2100" baseline="-40000" dirty="0" err="1">
                <a:solidFill>
                  <a:srgbClr val="00B050"/>
                </a:solidFill>
              </a:rPr>
              <a:t>k</a:t>
            </a:r>
            <a:r>
              <a:rPr lang="en-US" sz="2100" baseline="-40000" dirty="0">
                <a:solidFill>
                  <a:srgbClr val="00B050"/>
                </a:solidFill>
              </a:rPr>
              <a:t> </a:t>
            </a:r>
            <a:r>
              <a:rPr lang="zh-CN" altLang="en-US" sz="2100" baseline="-40000" dirty="0">
                <a:solidFill>
                  <a:srgbClr val="00B050"/>
                </a:solidFill>
              </a:rPr>
              <a:t>∋</a:t>
            </a:r>
            <a:r>
              <a:rPr lang="en-US" altLang="zh-CN" sz="2100" baseline="-40000" dirty="0">
                <a:solidFill>
                  <a:srgbClr val="00B050"/>
                </a:solidFill>
              </a:rPr>
              <a:t> </a:t>
            </a:r>
            <a:r>
              <a:rPr lang="en-US" altLang="zh-CN" sz="2100" baseline="-40000" dirty="0" err="1">
                <a:solidFill>
                  <a:srgbClr val="00B050"/>
                </a:solidFill>
              </a:rPr>
              <a:t>hep</a:t>
            </a:r>
            <a:r>
              <a:rPr lang="en-US" altLang="zh-CN" sz="2100" baseline="-40000" dirty="0">
                <a:solidFill>
                  <a:srgbClr val="00B050"/>
                </a:solidFill>
              </a:rPr>
              <a:t>(</a:t>
            </a:r>
            <a:r>
              <a:rPr lang="en-US" altLang="zh-CN" sz="2100" baseline="-40000" dirty="0" err="1">
                <a:solidFill>
                  <a:srgbClr val="00B050"/>
                </a:solidFill>
              </a:rPr>
              <a:t>i</a:t>
            </a:r>
            <a:r>
              <a:rPr lang="en-US" altLang="zh-CN" sz="2100" baseline="-40000" dirty="0">
                <a:solidFill>
                  <a:srgbClr val="00B050"/>
                </a:solidFill>
              </a:rPr>
              <a:t>)</a:t>
            </a:r>
            <a:r>
              <a:rPr lang="en-US" altLang="zh-CN" sz="2100" dirty="0"/>
              <a:t> </a:t>
            </a:r>
            <a:r>
              <a:rPr lang="en-US" altLang="zh-CN" sz="2100" dirty="0">
                <a:latin typeface="Calibri" panose="020F0502020204030204" pitchFamily="34" charset="0"/>
              </a:rPr>
              <a:t>U </a:t>
            </a:r>
            <a:r>
              <a:rPr lang="en-US" altLang="zh-CN" sz="2100" dirty="0" err="1">
                <a:latin typeface="Calibri" panose="020F0502020204030204" pitchFamily="34" charset="0"/>
              </a:rPr>
              <a:t>n</a:t>
            </a:r>
            <a:r>
              <a:rPr lang="en-US" sz="2100" dirty="0" err="1">
                <a:latin typeface="Calibri" panose="020F0502020204030204" pitchFamily="34" charset="0"/>
              </a:rPr>
              <a:t>PCB</a:t>
            </a:r>
            <a:r>
              <a:rPr lang="en-US" sz="2100" baseline="-40000" dirty="0" err="1"/>
              <a:t>k</a:t>
            </a:r>
            <a:r>
              <a:rPr lang="en-US" sz="2100" baseline="-40000" dirty="0"/>
              <a:t> </a:t>
            </a:r>
            <a:r>
              <a:rPr lang="zh-CN" altLang="en-US" sz="2100" baseline="-40000" dirty="0"/>
              <a:t>∋</a:t>
            </a:r>
            <a:r>
              <a:rPr lang="en-US" altLang="zh-CN" sz="2100" baseline="-40000" dirty="0"/>
              <a:t> </a:t>
            </a:r>
            <a:r>
              <a:rPr lang="en-US" altLang="zh-CN" sz="2100" baseline="-40000" dirty="0" err="1"/>
              <a:t>hep</a:t>
            </a:r>
            <a:r>
              <a:rPr lang="en-US" altLang="zh-CN" sz="2100" baseline="-40000" dirty="0"/>
              <a:t>(</a:t>
            </a:r>
            <a:r>
              <a:rPr lang="en-US" altLang="zh-CN" sz="2100" baseline="-40000" dirty="0" err="1"/>
              <a:t>i</a:t>
            </a:r>
            <a:r>
              <a:rPr lang="en-US" altLang="zh-CN" sz="2100" baseline="-40000" dirty="0"/>
              <a:t>)</a:t>
            </a:r>
            <a:r>
              <a:rPr lang="en-US" altLang="zh-CN" sz="2100" dirty="0"/>
              <a:t>)</a:t>
            </a:r>
            <a:r>
              <a:rPr lang="en-US" sz="2100" baseline="-25000" dirty="0"/>
              <a:t> </a:t>
            </a:r>
            <a:r>
              <a:rPr lang="en-US" sz="2100" dirty="0"/>
              <a:t>}</a:t>
            </a:r>
            <a:endParaRPr lang="en-US" sz="2100" baseline="-25000" dirty="0"/>
          </a:p>
        </p:txBody>
      </p:sp>
      <p:sp>
        <p:nvSpPr>
          <p:cNvPr id="5" name="Slide Number Placeholder 4"/>
          <p:cNvSpPr>
            <a:spLocks noGrp="1"/>
          </p:cNvSpPr>
          <p:nvPr>
            <p:ph type="sldNum" sz="quarter" idx="12"/>
          </p:nvPr>
        </p:nvSpPr>
        <p:spPr/>
        <p:txBody>
          <a:bodyPr/>
          <a:lstStyle/>
          <a:p>
            <a:fld id="{61BA737E-4C38-4B49-BAFF-3950B3257663}" type="slidenum">
              <a:rPr lang="en-US" smtClean="0"/>
              <a:t>16</a:t>
            </a:fld>
            <a:endParaRPr lang="en-US"/>
          </a:p>
        </p:txBody>
      </p:sp>
      <p:sp>
        <p:nvSpPr>
          <p:cNvPr id="4" name="Title 3"/>
          <p:cNvSpPr>
            <a:spLocks noGrp="1"/>
          </p:cNvSpPr>
          <p:nvPr>
            <p:ph type="title"/>
          </p:nvPr>
        </p:nvSpPr>
        <p:spPr/>
        <p:txBody>
          <a:bodyPr/>
          <a:lstStyle/>
          <a:p>
            <a:r>
              <a:rPr lang="en-US" sz="3600" dirty="0"/>
              <a:t>Improved CPRO Multiset Approach</a:t>
            </a:r>
            <a:endParaRPr lang="en-US" dirty="0"/>
          </a:p>
        </p:txBody>
      </p:sp>
      <p:sp>
        <p:nvSpPr>
          <p:cNvPr id="20" name="TextBox 19"/>
          <p:cNvSpPr txBox="1"/>
          <p:nvPr/>
        </p:nvSpPr>
        <p:spPr>
          <a:xfrm>
            <a:off x="5240444" y="4312173"/>
            <a:ext cx="1390881" cy="738664"/>
          </a:xfrm>
          <a:prstGeom prst="rect">
            <a:avLst/>
          </a:prstGeom>
          <a:noFill/>
        </p:spPr>
        <p:txBody>
          <a:bodyPr wrap="square" rtlCol="0">
            <a:spAutoFit/>
          </a:bodyPr>
          <a:lstStyle/>
          <a:p>
            <a:pPr algn="ctr"/>
            <a:r>
              <a:rPr lang="en-US" sz="1050" dirty="0"/>
              <a:t>Once for each </a:t>
            </a:r>
          </a:p>
          <a:p>
            <a:pPr algn="ctr"/>
            <a:r>
              <a:rPr lang="en-US" sz="1050" dirty="0"/>
              <a:t>execution of </a:t>
            </a:r>
            <a:r>
              <a:rPr lang="en-US" sz="1050" dirty="0" err="1"/>
              <a:t>Ƭ</a:t>
            </a:r>
            <a:r>
              <a:rPr lang="en-US" sz="1050" baseline="-25000" dirty="0" err="1"/>
              <a:t>k</a:t>
            </a:r>
            <a:r>
              <a:rPr lang="zh-CN" altLang="en-US" sz="1050" baseline="-25000" dirty="0"/>
              <a:t> ∋ </a:t>
            </a:r>
            <a:r>
              <a:rPr lang="en-US" altLang="zh-CN" sz="1050" baseline="-25000" dirty="0" err="1"/>
              <a:t>hep</a:t>
            </a:r>
            <a:r>
              <a:rPr lang="en-US" altLang="zh-CN" sz="1050" baseline="-25000" dirty="0"/>
              <a:t>(</a:t>
            </a:r>
            <a:r>
              <a:rPr lang="en-US" altLang="zh-CN" sz="1050" baseline="-25000" dirty="0" err="1"/>
              <a:t>i</a:t>
            </a:r>
            <a:r>
              <a:rPr lang="en-US" altLang="zh-CN" sz="1050" baseline="-25000" dirty="0"/>
              <a:t>) </a:t>
            </a:r>
            <a:r>
              <a:rPr lang="en-US" sz="1050" dirty="0"/>
              <a:t>during the response time of </a:t>
            </a:r>
            <a:r>
              <a:rPr lang="en-US" sz="1050" dirty="0" err="1"/>
              <a:t>Ƭ</a:t>
            </a:r>
            <a:r>
              <a:rPr lang="en-US" sz="1050" baseline="-25000" dirty="0" err="1"/>
              <a:t>i</a:t>
            </a:r>
            <a:endParaRPr lang="en-US" sz="1050" dirty="0"/>
          </a:p>
        </p:txBody>
      </p:sp>
      <p:sp>
        <p:nvSpPr>
          <p:cNvPr id="21" name="TextBox 20"/>
          <p:cNvSpPr txBox="1"/>
          <p:nvPr/>
        </p:nvSpPr>
        <p:spPr>
          <a:xfrm>
            <a:off x="6694149" y="4326517"/>
            <a:ext cx="1643479" cy="577081"/>
          </a:xfrm>
          <a:prstGeom prst="rect">
            <a:avLst/>
          </a:prstGeom>
          <a:noFill/>
        </p:spPr>
        <p:txBody>
          <a:bodyPr wrap="square" rtlCol="0">
            <a:spAutoFit/>
          </a:bodyPr>
          <a:lstStyle/>
          <a:p>
            <a:pPr algn="ctr"/>
            <a:r>
              <a:rPr lang="en-US" sz="1050" dirty="0"/>
              <a:t>For each job execution of </a:t>
            </a:r>
            <a:r>
              <a:rPr lang="en-US" sz="1050" dirty="0" err="1"/>
              <a:t>Ƭ</a:t>
            </a:r>
            <a:r>
              <a:rPr lang="en-US" sz="1050" baseline="-25000" dirty="0" err="1"/>
              <a:t>k</a:t>
            </a:r>
            <a:r>
              <a:rPr lang="zh-CN" altLang="en-US" sz="1050" baseline="-25000" dirty="0"/>
              <a:t> ∋ </a:t>
            </a:r>
            <a:r>
              <a:rPr lang="en-US" altLang="zh-CN" sz="1050" baseline="-25000" dirty="0" err="1"/>
              <a:t>hep</a:t>
            </a:r>
            <a:r>
              <a:rPr lang="en-US" altLang="zh-CN" sz="1050" baseline="-25000" dirty="0"/>
              <a:t>(</a:t>
            </a:r>
            <a:r>
              <a:rPr lang="en-US" altLang="zh-CN" sz="1050" baseline="-25000" dirty="0" err="1"/>
              <a:t>i</a:t>
            </a:r>
            <a:r>
              <a:rPr lang="en-US" altLang="zh-CN" sz="1050" baseline="-25000" dirty="0"/>
              <a:t>)</a:t>
            </a:r>
            <a:r>
              <a:rPr lang="en-US" sz="1050" baseline="-25000" dirty="0"/>
              <a:t> </a:t>
            </a:r>
            <a:r>
              <a:rPr lang="en-US" sz="1050" dirty="0"/>
              <a:t> during the response time of </a:t>
            </a:r>
            <a:r>
              <a:rPr lang="en-US" sz="1050" dirty="0" err="1"/>
              <a:t>Ƭ</a:t>
            </a:r>
            <a:r>
              <a:rPr lang="en-US" sz="1050" baseline="-25000" dirty="0" err="1"/>
              <a:t>i</a:t>
            </a:r>
            <a:r>
              <a:rPr lang="en-US" sz="1050" dirty="0"/>
              <a:t> </a:t>
            </a:r>
          </a:p>
        </p:txBody>
      </p:sp>
      <p:sp>
        <p:nvSpPr>
          <p:cNvPr id="22" name="Content Placeholder 2"/>
          <p:cNvSpPr txBox="1">
            <a:spLocks/>
          </p:cNvSpPr>
          <p:nvPr/>
        </p:nvSpPr>
        <p:spPr>
          <a:xfrm>
            <a:off x="1018384" y="5015155"/>
            <a:ext cx="7178584" cy="1164238"/>
          </a:xfrm>
          <a:prstGeom prst="rect">
            <a:avLst/>
          </a:prstGeom>
          <a:ln w="38100">
            <a:solidFill>
              <a:schemeClr val="accent1"/>
            </a:solidFill>
          </a:ln>
        </p:spPr>
        <p:txBody>
          <a:bodyPr vert="horz" lIns="91440" tIns="45720" rIns="91440" bIns="45720" rtlCol="0" anchor="ctr">
            <a:no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endParaRPr lang="en-US" dirty="0"/>
          </a:p>
          <a:p>
            <a:pPr marL="0" indent="0" algn="ctr">
              <a:buNone/>
            </a:pPr>
            <a:endParaRPr lang="en-US" b="1" dirty="0">
              <a:latin typeface="Calibri" panose="020F0502020204030204" pitchFamily="34" charset="0"/>
            </a:endParaRPr>
          </a:p>
          <a:p>
            <a:pPr marL="0" indent="0" algn="ctr">
              <a:buNone/>
            </a:pPr>
            <a:endParaRPr lang="en-US" b="1" dirty="0">
              <a:latin typeface="Calibri" panose="020F0502020204030204" pitchFamily="34" charset="0"/>
            </a:endParaRPr>
          </a:p>
          <a:p>
            <a:pPr marL="0" indent="0" algn="ctr">
              <a:buNone/>
            </a:pPr>
            <a:r>
              <a:rPr lang="en-US" dirty="0">
                <a:latin typeface="Calibri" panose="020F0502020204030204" pitchFamily="34" charset="0"/>
              </a:rPr>
              <a:t>CPRO multiset approach </a:t>
            </a:r>
            <a:r>
              <a:rPr lang="en-US" b="1" dirty="0">
                <a:solidFill>
                  <a:srgbClr val="FF0000"/>
                </a:solidFill>
                <a:latin typeface="Calibri" panose="020F0502020204030204" pitchFamily="34" charset="0"/>
              </a:rPr>
              <a:t>dominates</a:t>
            </a:r>
            <a:r>
              <a:rPr lang="en-US" dirty="0">
                <a:latin typeface="Calibri" panose="020F0502020204030204" pitchFamily="34" charset="0"/>
              </a:rPr>
              <a:t> the CPRO union approach, whereas the improved CPRO multiset approach dominates </a:t>
            </a:r>
            <a:r>
              <a:rPr lang="en-US" b="1" dirty="0">
                <a:solidFill>
                  <a:srgbClr val="FF0000"/>
                </a:solidFill>
                <a:latin typeface="Calibri" panose="020F0502020204030204" pitchFamily="34" charset="0"/>
              </a:rPr>
              <a:t>both</a:t>
            </a:r>
          </a:p>
          <a:p>
            <a:pPr marL="0" indent="0" algn="ctr">
              <a:buNone/>
            </a:pPr>
            <a:r>
              <a:rPr lang="en-US" dirty="0"/>
              <a:t>  </a:t>
            </a:r>
          </a:p>
          <a:p>
            <a:pPr marL="0" indent="0" algn="ctr">
              <a:buNone/>
            </a:pPr>
            <a:endParaRPr lang="en-US" b="1" baseline="-25000" dirty="0">
              <a:latin typeface="Calibri" panose="020F0502020204030204" pitchFamily="34" charset="0"/>
            </a:endParaRPr>
          </a:p>
          <a:p>
            <a:pPr marL="0" indent="0" algn="ctr">
              <a:buNone/>
            </a:pPr>
            <a:endParaRPr lang="en-US" dirty="0">
              <a:solidFill>
                <a:srgbClr val="FF0000"/>
              </a:solidFill>
              <a:latin typeface="Calibri" panose="020F0502020204030204" pitchFamily="34" charset="0"/>
              <a:ea typeface="Calibri" charset="0"/>
              <a:cs typeface="Calibri" charset="0"/>
            </a:endParaRPr>
          </a:p>
        </p:txBody>
      </p:sp>
    </p:spTree>
    <p:extLst>
      <p:ext uri="{BB962C8B-B14F-4D97-AF65-F5344CB8AC3E}">
        <p14:creationId xmlns:p14="http://schemas.microsoft.com/office/powerpoint/2010/main" val="241796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11" grpId="0"/>
      <p:bldP spid="14" grpId="0" animBg="1"/>
      <p:bldP spid="10" grpId="0"/>
      <p:bldP spid="17" grpId="0"/>
      <p:bldP spid="31" grpId="0"/>
      <p:bldP spid="20" grpId="0"/>
      <p:bldP spid="21" grpId="0"/>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50" dirty="0"/>
              <a:t>Deriving Parameters using Static Analysis</a:t>
            </a:r>
          </a:p>
        </p:txBody>
      </p:sp>
      <p:sp>
        <p:nvSpPr>
          <p:cNvPr id="3" name="Content Placeholder 2"/>
          <p:cNvSpPr>
            <a:spLocks noGrp="1"/>
          </p:cNvSpPr>
          <p:nvPr>
            <p:ph idx="1"/>
          </p:nvPr>
        </p:nvSpPr>
        <p:spPr/>
        <p:txBody>
          <a:bodyPr>
            <a:normAutofit/>
          </a:bodyPr>
          <a:lstStyle/>
          <a:p>
            <a:r>
              <a:rPr lang="en-US" sz="2000" dirty="0"/>
              <a:t>We modified </a:t>
            </a:r>
            <a:r>
              <a:rPr lang="en-US" sz="2000" b="1" dirty="0">
                <a:solidFill>
                  <a:srgbClr val="FF0000"/>
                </a:solidFill>
              </a:rPr>
              <a:t>Heptane</a:t>
            </a:r>
            <a:r>
              <a:rPr lang="en-US" sz="2000" b="1" dirty="0"/>
              <a:t> </a:t>
            </a:r>
            <a:r>
              <a:rPr lang="en-US" sz="2000" dirty="0"/>
              <a:t>tool</a:t>
            </a:r>
            <a:r>
              <a:rPr lang="en-US" sz="2000" b="1" dirty="0"/>
              <a:t> </a:t>
            </a:r>
            <a:r>
              <a:rPr lang="en-US" sz="2000" dirty="0"/>
              <a:t>to calculate the parameters required by the analysis assuming a direct mapped instruction cache</a:t>
            </a:r>
          </a:p>
          <a:p>
            <a:r>
              <a:rPr lang="en-US" sz="2000" dirty="0"/>
              <a:t>Heptane is a modular </a:t>
            </a:r>
            <a:r>
              <a:rPr lang="en-US" sz="2000" b="1" dirty="0"/>
              <a:t>tool</a:t>
            </a:r>
            <a:r>
              <a:rPr lang="en-US" sz="2000" dirty="0"/>
              <a:t> for </a:t>
            </a:r>
            <a:r>
              <a:rPr lang="en-US" sz="2000" b="1" dirty="0">
                <a:solidFill>
                  <a:srgbClr val="FF0000"/>
                </a:solidFill>
              </a:rPr>
              <a:t>static WCET analysis.</a:t>
            </a:r>
            <a:endParaRPr lang="en-US" sz="2000" dirty="0"/>
          </a:p>
          <a:p>
            <a:r>
              <a:rPr lang="en-US" sz="2000" dirty="0"/>
              <a:t>Parameters including </a:t>
            </a:r>
            <a:r>
              <a:rPr lang="en-US" sz="2000" b="1" dirty="0"/>
              <a:t>ECBs</a:t>
            </a:r>
            <a:r>
              <a:rPr lang="en-US" sz="2000" dirty="0"/>
              <a:t>, </a:t>
            </a:r>
            <a:r>
              <a:rPr lang="en-US" sz="2000" b="1" dirty="0"/>
              <a:t>UCBs</a:t>
            </a:r>
            <a:r>
              <a:rPr lang="en-US" sz="2000" dirty="0"/>
              <a:t>, </a:t>
            </a:r>
            <a:r>
              <a:rPr lang="en-US" sz="2000" b="1" dirty="0"/>
              <a:t>PCBs</a:t>
            </a:r>
            <a:r>
              <a:rPr lang="en-US" sz="2000" dirty="0"/>
              <a:t> and </a:t>
            </a:r>
            <a:r>
              <a:rPr lang="en-US" sz="2000" b="1" dirty="0" err="1"/>
              <a:t>nPCBs</a:t>
            </a:r>
            <a:r>
              <a:rPr lang="en-US" sz="2000" dirty="0"/>
              <a:t> were calculated using </a:t>
            </a:r>
            <a:r>
              <a:rPr lang="en-US" sz="2000" b="1" dirty="0">
                <a:solidFill>
                  <a:schemeClr val="accent2"/>
                </a:solidFill>
              </a:rPr>
              <a:t>must and may cache</a:t>
            </a:r>
            <a:r>
              <a:rPr lang="en-US" sz="2000" dirty="0">
                <a:solidFill>
                  <a:schemeClr val="accent2"/>
                </a:solidFill>
              </a:rPr>
              <a:t> </a:t>
            </a:r>
            <a:r>
              <a:rPr lang="en-US" sz="2000" b="1" dirty="0">
                <a:solidFill>
                  <a:schemeClr val="accent2"/>
                </a:solidFill>
              </a:rPr>
              <a:t>analysis</a:t>
            </a:r>
            <a:r>
              <a:rPr lang="en-US" sz="2000" dirty="0"/>
              <a:t> </a:t>
            </a:r>
            <a:endParaRPr lang="en-US" sz="2000" b="1" dirty="0"/>
          </a:p>
          <a:p>
            <a:pPr marL="0" indent="0">
              <a:buNone/>
            </a:pPr>
            <a:endParaRPr lang="en-US" sz="2000" dirty="0"/>
          </a:p>
          <a:p>
            <a:endParaRPr lang="en-US" sz="2000" dirty="0"/>
          </a:p>
          <a:p>
            <a:endParaRPr lang="en-US" sz="2000" dirty="0"/>
          </a:p>
          <a:p>
            <a:endParaRPr lang="en-US" sz="2000" dirty="0"/>
          </a:p>
          <a:p>
            <a:endParaRPr lang="en-US" sz="2000" dirty="0"/>
          </a:p>
          <a:p>
            <a:endParaRPr lang="en-US" sz="2000" b="1" dirty="0"/>
          </a:p>
          <a:p>
            <a:pPr marL="0" indent="0">
              <a:buNone/>
            </a:pPr>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sp>
        <p:nvSpPr>
          <p:cNvPr id="5" name="Slide Number Placeholder 4"/>
          <p:cNvSpPr>
            <a:spLocks noGrp="1"/>
          </p:cNvSpPr>
          <p:nvPr>
            <p:ph type="sldNum" sz="quarter" idx="12"/>
          </p:nvPr>
        </p:nvSpPr>
        <p:spPr/>
        <p:txBody>
          <a:bodyPr/>
          <a:lstStyle/>
          <a:p>
            <a:fld id="{61BA737E-4C38-4B49-BAFF-3950B3257663}" type="slidenum">
              <a:rPr lang="en-US" smtClean="0"/>
              <a:t>17</a:t>
            </a:fld>
            <a:endParaRPr lang="en-US"/>
          </a:p>
        </p:txBody>
      </p:sp>
      <p:sp>
        <p:nvSpPr>
          <p:cNvPr id="4" name="TextBox 3"/>
          <p:cNvSpPr txBox="1"/>
          <p:nvPr/>
        </p:nvSpPr>
        <p:spPr>
          <a:xfrm>
            <a:off x="2101933" y="3605254"/>
            <a:ext cx="4952011" cy="400110"/>
          </a:xfrm>
          <a:prstGeom prst="rect">
            <a:avLst/>
          </a:prstGeom>
          <a:noFill/>
        </p:spPr>
        <p:txBody>
          <a:bodyPr wrap="square" rtlCol="0">
            <a:spAutoFit/>
          </a:bodyPr>
          <a:lstStyle/>
          <a:p>
            <a:pPr algn="ctr"/>
            <a:r>
              <a:rPr lang="en-US" sz="2000" dirty="0">
                <a:hlinkClick r:id="rId3"/>
              </a:rPr>
              <a:t>https://team.inria.fr/alf/software/heptane/</a:t>
            </a:r>
            <a:endParaRPr lang="en-US" sz="2000" dirty="0"/>
          </a:p>
        </p:txBody>
      </p:sp>
    </p:spTree>
    <p:extLst>
      <p:ext uri="{BB962C8B-B14F-4D97-AF65-F5344CB8AC3E}">
        <p14:creationId xmlns:p14="http://schemas.microsoft.com/office/powerpoint/2010/main" val="2968745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Empirical Evaluation</a:t>
            </a:r>
          </a:p>
        </p:txBody>
      </p:sp>
      <p:sp>
        <p:nvSpPr>
          <p:cNvPr id="3" name="Content Placeholder 2"/>
          <p:cNvSpPr>
            <a:spLocks noGrp="1"/>
          </p:cNvSpPr>
          <p:nvPr>
            <p:ph idx="1"/>
          </p:nvPr>
        </p:nvSpPr>
        <p:spPr/>
        <p:txBody>
          <a:bodyPr/>
          <a:lstStyle/>
          <a:p>
            <a:r>
              <a:rPr lang="en-US" sz="1800" dirty="0"/>
              <a:t>Experiments were performed using </a:t>
            </a:r>
            <a:r>
              <a:rPr lang="en-US" sz="1800" b="1" dirty="0" err="1">
                <a:solidFill>
                  <a:schemeClr val="accent2"/>
                </a:solidFill>
              </a:rPr>
              <a:t>Mälardalen</a:t>
            </a:r>
            <a:r>
              <a:rPr lang="en-US" sz="1800" b="1" dirty="0">
                <a:solidFill>
                  <a:schemeClr val="accent2"/>
                </a:solidFill>
              </a:rPr>
              <a:t> benchmark suite</a:t>
            </a:r>
            <a:endParaRPr lang="en-US" sz="1800" dirty="0">
              <a:solidFill>
                <a:schemeClr val="accent2"/>
              </a:solidFill>
            </a:endParaRPr>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A </a:t>
            </a:r>
            <a:r>
              <a:rPr lang="en-US" sz="1800" b="1" dirty="0"/>
              <a:t>large</a:t>
            </a:r>
            <a:r>
              <a:rPr lang="en-US" sz="1800" dirty="0"/>
              <a:t> number of task sets were generated and randomly </a:t>
            </a:r>
            <a:r>
              <a:rPr lang="en-US" sz="1800" b="1" dirty="0"/>
              <a:t>assigned</a:t>
            </a:r>
            <a:r>
              <a:rPr lang="en-US" sz="1800" dirty="0"/>
              <a:t> parameters from the </a:t>
            </a:r>
            <a:r>
              <a:rPr lang="en-US" sz="1800" b="1" dirty="0"/>
              <a:t>benchmark suite</a:t>
            </a:r>
          </a:p>
          <a:p>
            <a:r>
              <a:rPr lang="en-US" sz="1800" b="1" dirty="0"/>
              <a:t>Comparison</a:t>
            </a:r>
            <a:r>
              <a:rPr lang="en-US" sz="1800" dirty="0"/>
              <a:t> with </a:t>
            </a:r>
            <a:r>
              <a:rPr lang="en-US" sz="1800" b="1" dirty="0" err="1"/>
              <a:t>SoA</a:t>
            </a:r>
            <a:r>
              <a:rPr lang="en-US" sz="1800" dirty="0"/>
              <a:t> was performed by </a:t>
            </a:r>
            <a:r>
              <a:rPr lang="en-US" sz="1800" b="1" dirty="0"/>
              <a:t>varying</a:t>
            </a:r>
            <a:r>
              <a:rPr lang="en-US" sz="1800" dirty="0"/>
              <a:t> different parameters, i.e.,  </a:t>
            </a:r>
            <a:r>
              <a:rPr lang="en-US" sz="1800" b="1" dirty="0"/>
              <a:t>task set utilizations</a:t>
            </a:r>
            <a:r>
              <a:rPr lang="en-US" sz="1800" dirty="0"/>
              <a:t>, </a:t>
            </a:r>
            <a:r>
              <a:rPr lang="en-US" sz="1800" b="1" dirty="0"/>
              <a:t>number of tasks </a:t>
            </a:r>
            <a:r>
              <a:rPr lang="en-US" sz="1800" dirty="0"/>
              <a:t>and </a:t>
            </a:r>
            <a:r>
              <a:rPr lang="en-US" sz="1800" b="1" dirty="0"/>
              <a:t>cache size </a:t>
            </a:r>
          </a:p>
          <a:p>
            <a:endParaRPr lang="en-US" dirty="0"/>
          </a:p>
        </p:txBody>
      </p:sp>
      <p:sp>
        <p:nvSpPr>
          <p:cNvPr id="4" name="Slide Number Placeholder 3"/>
          <p:cNvSpPr>
            <a:spLocks noGrp="1"/>
          </p:cNvSpPr>
          <p:nvPr>
            <p:ph type="sldNum" sz="quarter" idx="12"/>
          </p:nvPr>
        </p:nvSpPr>
        <p:spPr/>
        <p:txBody>
          <a:bodyPr/>
          <a:lstStyle/>
          <a:p>
            <a:fld id="{61BA737E-4C38-4B49-BAFF-3950B3257663}" type="slidenum">
              <a:rPr lang="en-US" smtClean="0"/>
              <a:t>18</a:t>
            </a:fld>
            <a:endParaRPr lang="en-US"/>
          </a:p>
        </p:txBody>
      </p:sp>
      <p:pic>
        <p:nvPicPr>
          <p:cNvPr id="5" name="Picture 4"/>
          <p:cNvPicPr>
            <a:picLocks noChangeAspect="1"/>
          </p:cNvPicPr>
          <p:nvPr/>
        </p:nvPicPr>
        <p:blipFill>
          <a:blip r:embed="rId2"/>
          <a:stretch>
            <a:fillRect/>
          </a:stretch>
        </p:blipFill>
        <p:spPr>
          <a:xfrm>
            <a:off x="1742117" y="1741168"/>
            <a:ext cx="5600382" cy="2005955"/>
          </a:xfrm>
          <a:prstGeom prst="rect">
            <a:avLst/>
          </a:prstGeom>
        </p:spPr>
      </p:pic>
    </p:spTree>
    <p:extLst>
      <p:ext uri="{BB962C8B-B14F-4D97-AF65-F5344CB8AC3E}">
        <p14:creationId xmlns:p14="http://schemas.microsoft.com/office/powerpoint/2010/main" val="1203918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Results: Gain in Schedulability</a:t>
            </a:r>
          </a:p>
        </p:txBody>
      </p:sp>
      <p:sp>
        <p:nvSpPr>
          <p:cNvPr id="3" name="Content Placeholder 2"/>
          <p:cNvSpPr>
            <a:spLocks noGrp="1"/>
          </p:cNvSpPr>
          <p:nvPr>
            <p:ph idx="1"/>
          </p:nvPr>
        </p:nvSpPr>
        <p:spPr/>
        <p:txBody>
          <a:bodyPr/>
          <a:lstStyle/>
          <a:p>
            <a:endParaRPr lang="en-US" dirty="0"/>
          </a:p>
        </p:txBody>
      </p:sp>
      <p:cxnSp>
        <p:nvCxnSpPr>
          <p:cNvPr id="7" name="Straight Arrow Connector 6"/>
          <p:cNvCxnSpPr/>
          <p:nvPr/>
        </p:nvCxnSpPr>
        <p:spPr>
          <a:xfrm flipV="1">
            <a:off x="4319270" y="2952046"/>
            <a:ext cx="1682010" cy="125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942157" y="2683950"/>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9" name="Rectangle 8"/>
          <p:cNvSpPr/>
          <p:nvPr/>
        </p:nvSpPr>
        <p:spPr>
          <a:xfrm>
            <a:off x="4265249" y="2711007"/>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(1,2)</a:t>
            </a:r>
          </a:p>
        </p:txBody>
      </p:sp>
      <p:cxnSp>
        <p:nvCxnSpPr>
          <p:cNvPr id="10" name="Straight Arrow Connector 9"/>
          <p:cNvCxnSpPr>
            <a:stCxn id="9" idx="1"/>
          </p:cNvCxnSpPr>
          <p:nvPr/>
        </p:nvCxnSpPr>
        <p:spPr>
          <a:xfrm flipV="1">
            <a:off x="4265249" y="2576651"/>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71629" y="30672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 name="Rectangle 16"/>
          <p:cNvSpPr/>
          <p:nvPr/>
        </p:nvSpPr>
        <p:spPr>
          <a:xfrm>
            <a:off x="4271629" y="306445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8" name="Rectangle 17"/>
          <p:cNvSpPr/>
          <p:nvPr/>
        </p:nvSpPr>
        <p:spPr>
          <a:xfrm>
            <a:off x="4271629" y="31710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9" name="Rectangle 18"/>
          <p:cNvSpPr/>
          <p:nvPr/>
        </p:nvSpPr>
        <p:spPr>
          <a:xfrm>
            <a:off x="4271629" y="32748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0" name="Rectangle 19"/>
          <p:cNvSpPr/>
          <p:nvPr/>
        </p:nvSpPr>
        <p:spPr>
          <a:xfrm>
            <a:off x="4271629" y="338667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1" name="Rectangle 20"/>
          <p:cNvSpPr/>
          <p:nvPr/>
        </p:nvSpPr>
        <p:spPr>
          <a:xfrm>
            <a:off x="4271629" y="349330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2" name="Rectangle 21"/>
          <p:cNvSpPr/>
          <p:nvPr/>
        </p:nvSpPr>
        <p:spPr>
          <a:xfrm>
            <a:off x="4271629" y="359709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3" name="Rectangle 22"/>
          <p:cNvSpPr/>
          <p:nvPr/>
        </p:nvSpPr>
        <p:spPr>
          <a:xfrm>
            <a:off x="4271629" y="37037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4" name="Rectangle 23"/>
          <p:cNvSpPr/>
          <p:nvPr/>
        </p:nvSpPr>
        <p:spPr>
          <a:xfrm>
            <a:off x="4271629" y="38103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5" name="Rectangle 24"/>
          <p:cNvSpPr/>
          <p:nvPr/>
        </p:nvSpPr>
        <p:spPr>
          <a:xfrm>
            <a:off x="4271629" y="39141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 name="Rectangle 25"/>
          <p:cNvSpPr/>
          <p:nvPr/>
        </p:nvSpPr>
        <p:spPr>
          <a:xfrm>
            <a:off x="4271629" y="401758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7" name="Rectangle 26"/>
          <p:cNvSpPr/>
          <p:nvPr/>
        </p:nvSpPr>
        <p:spPr>
          <a:xfrm>
            <a:off x="4799644" y="30672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 name="Rectangle 27"/>
          <p:cNvSpPr/>
          <p:nvPr/>
        </p:nvSpPr>
        <p:spPr>
          <a:xfrm>
            <a:off x="4799644" y="306445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9" name="Rectangle 28"/>
          <p:cNvSpPr/>
          <p:nvPr/>
        </p:nvSpPr>
        <p:spPr>
          <a:xfrm>
            <a:off x="4799644" y="31710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0" name="Rectangle 29"/>
          <p:cNvSpPr/>
          <p:nvPr/>
        </p:nvSpPr>
        <p:spPr>
          <a:xfrm>
            <a:off x="4799644" y="32748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1" name="Rectangle 30"/>
          <p:cNvSpPr/>
          <p:nvPr/>
        </p:nvSpPr>
        <p:spPr>
          <a:xfrm>
            <a:off x="4799644" y="338667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2" name="Rectangle 31"/>
          <p:cNvSpPr/>
          <p:nvPr/>
        </p:nvSpPr>
        <p:spPr>
          <a:xfrm>
            <a:off x="4799644" y="349330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 name="Rectangle 32"/>
          <p:cNvSpPr/>
          <p:nvPr/>
        </p:nvSpPr>
        <p:spPr>
          <a:xfrm>
            <a:off x="4799644" y="359709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 name="Rectangle 33"/>
          <p:cNvSpPr/>
          <p:nvPr/>
        </p:nvSpPr>
        <p:spPr>
          <a:xfrm>
            <a:off x="4799644" y="37037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5" name="Rectangle 34"/>
          <p:cNvSpPr/>
          <p:nvPr/>
        </p:nvSpPr>
        <p:spPr>
          <a:xfrm>
            <a:off x="4799644" y="38103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6" name="Rectangle 35"/>
          <p:cNvSpPr/>
          <p:nvPr/>
        </p:nvSpPr>
        <p:spPr>
          <a:xfrm>
            <a:off x="4799644" y="39141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 name="Rectangle 36"/>
          <p:cNvSpPr/>
          <p:nvPr/>
        </p:nvSpPr>
        <p:spPr>
          <a:xfrm>
            <a:off x="5331061" y="30672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 name="Rectangle 37"/>
          <p:cNvSpPr/>
          <p:nvPr/>
        </p:nvSpPr>
        <p:spPr>
          <a:xfrm>
            <a:off x="5331061" y="31710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 name="Rectangle 38"/>
          <p:cNvSpPr/>
          <p:nvPr/>
        </p:nvSpPr>
        <p:spPr>
          <a:xfrm>
            <a:off x="5331061" y="32748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0" name="Rectangle 39"/>
          <p:cNvSpPr/>
          <p:nvPr/>
        </p:nvSpPr>
        <p:spPr>
          <a:xfrm>
            <a:off x="5331061" y="338667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1" name="Rectangle 40"/>
          <p:cNvSpPr/>
          <p:nvPr/>
        </p:nvSpPr>
        <p:spPr>
          <a:xfrm>
            <a:off x="5331061" y="349330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2" name="Rectangle 41"/>
          <p:cNvSpPr/>
          <p:nvPr/>
        </p:nvSpPr>
        <p:spPr>
          <a:xfrm>
            <a:off x="5331061" y="359709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3" name="Rectangle 42"/>
          <p:cNvSpPr/>
          <p:nvPr/>
        </p:nvSpPr>
        <p:spPr>
          <a:xfrm>
            <a:off x="5331061" y="37037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4" name="Rectangle 43"/>
          <p:cNvSpPr/>
          <p:nvPr/>
        </p:nvSpPr>
        <p:spPr>
          <a:xfrm>
            <a:off x="5331061" y="38103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5" name="Rectangle 44"/>
          <p:cNvSpPr/>
          <p:nvPr/>
        </p:nvSpPr>
        <p:spPr>
          <a:xfrm>
            <a:off x="5331061" y="39141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6" name="Rectangle 45"/>
          <p:cNvSpPr/>
          <p:nvPr/>
        </p:nvSpPr>
        <p:spPr>
          <a:xfrm>
            <a:off x="5331061" y="401758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1" name="Rectangle 90"/>
          <p:cNvSpPr/>
          <p:nvPr/>
        </p:nvSpPr>
        <p:spPr>
          <a:xfrm>
            <a:off x="4556736" y="4098992"/>
            <a:ext cx="1015480" cy="415498"/>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92" name="Rectangle 91"/>
          <p:cNvSpPr/>
          <p:nvPr/>
        </p:nvSpPr>
        <p:spPr>
          <a:xfrm rot="16200000">
            <a:off x="3680143" y="3343900"/>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93" name="Rectangle 92"/>
          <p:cNvSpPr/>
          <p:nvPr/>
        </p:nvSpPr>
        <p:spPr>
          <a:xfrm>
            <a:off x="5332763" y="37008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4" name="Rectangle 93"/>
          <p:cNvSpPr/>
          <p:nvPr/>
        </p:nvSpPr>
        <p:spPr>
          <a:xfrm>
            <a:off x="5332763" y="380750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5" name="Rectangle 94"/>
          <p:cNvSpPr/>
          <p:nvPr/>
        </p:nvSpPr>
        <p:spPr>
          <a:xfrm>
            <a:off x="5332763" y="391129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7" name="Rectangle 96"/>
          <p:cNvSpPr/>
          <p:nvPr/>
        </p:nvSpPr>
        <p:spPr>
          <a:xfrm>
            <a:off x="5329360" y="34961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8" name="Rectangle 97"/>
          <p:cNvSpPr/>
          <p:nvPr/>
        </p:nvSpPr>
        <p:spPr>
          <a:xfrm>
            <a:off x="5329360" y="35999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3" name="Rectangle 122"/>
          <p:cNvSpPr/>
          <p:nvPr/>
        </p:nvSpPr>
        <p:spPr>
          <a:xfrm>
            <a:off x="4655256" y="2908345"/>
            <a:ext cx="287816" cy="323165"/>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124" name="Rectangle 123"/>
          <p:cNvSpPr/>
          <p:nvPr/>
        </p:nvSpPr>
        <p:spPr>
          <a:xfrm>
            <a:off x="5185451" y="2908345"/>
            <a:ext cx="287816" cy="323165"/>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125" name="Rectangle 124"/>
          <p:cNvSpPr/>
          <p:nvPr/>
        </p:nvSpPr>
        <p:spPr>
          <a:xfrm>
            <a:off x="5713465" y="2908345"/>
            <a:ext cx="287816" cy="323165"/>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130" name="Rectangle 129"/>
          <p:cNvSpPr/>
          <p:nvPr/>
        </p:nvSpPr>
        <p:spPr>
          <a:xfrm>
            <a:off x="4187791" y="2919057"/>
            <a:ext cx="131480"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134" name="Rectangle 133"/>
          <p:cNvSpPr/>
          <p:nvPr/>
        </p:nvSpPr>
        <p:spPr>
          <a:xfrm>
            <a:off x="4265249" y="381035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35" name="Rectangle 134"/>
          <p:cNvSpPr/>
          <p:nvPr/>
        </p:nvSpPr>
        <p:spPr>
          <a:xfrm>
            <a:off x="4265249" y="391413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39" name="Rectangle 138"/>
          <p:cNvSpPr/>
          <p:nvPr/>
        </p:nvSpPr>
        <p:spPr>
          <a:xfrm>
            <a:off x="4803898" y="327434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40" name="Rectangle 139"/>
          <p:cNvSpPr/>
          <p:nvPr/>
        </p:nvSpPr>
        <p:spPr>
          <a:xfrm>
            <a:off x="4803898" y="338615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41" name="Rectangle 140"/>
          <p:cNvSpPr/>
          <p:nvPr/>
        </p:nvSpPr>
        <p:spPr>
          <a:xfrm>
            <a:off x="4803898" y="349278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43" name="Rectangle 142"/>
          <p:cNvSpPr/>
          <p:nvPr/>
        </p:nvSpPr>
        <p:spPr>
          <a:xfrm>
            <a:off x="5333544" y="3702666"/>
            <a:ext cx="522909"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44" name="Rectangle 143"/>
          <p:cNvSpPr/>
          <p:nvPr/>
        </p:nvSpPr>
        <p:spPr>
          <a:xfrm>
            <a:off x="5324383" y="380929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45" name="Rectangle 144"/>
          <p:cNvSpPr/>
          <p:nvPr/>
        </p:nvSpPr>
        <p:spPr>
          <a:xfrm>
            <a:off x="5324383" y="3913081"/>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48" name="Rectangle 147"/>
          <p:cNvSpPr/>
          <p:nvPr/>
        </p:nvSpPr>
        <p:spPr>
          <a:xfrm>
            <a:off x="5326894" y="360172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49" name="Rectangle 148"/>
          <p:cNvSpPr/>
          <p:nvPr/>
        </p:nvSpPr>
        <p:spPr>
          <a:xfrm>
            <a:off x="5329359" y="30660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71" name="Rectangle 170"/>
          <p:cNvSpPr/>
          <p:nvPr/>
        </p:nvSpPr>
        <p:spPr>
          <a:xfrm>
            <a:off x="4794640" y="2710102"/>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(5,6,7)</a:t>
            </a:r>
          </a:p>
        </p:txBody>
      </p:sp>
      <p:sp>
        <p:nvSpPr>
          <p:cNvPr id="172" name="Rectangle 171"/>
          <p:cNvSpPr/>
          <p:nvPr/>
        </p:nvSpPr>
        <p:spPr>
          <a:xfrm>
            <a:off x="5327036" y="2707995"/>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(4,3)</a:t>
            </a:r>
          </a:p>
        </p:txBody>
      </p:sp>
      <p:sp>
        <p:nvSpPr>
          <p:cNvPr id="178" name="Rectangle 177"/>
          <p:cNvSpPr/>
          <p:nvPr/>
        </p:nvSpPr>
        <p:spPr>
          <a:xfrm>
            <a:off x="5329679" y="327568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79" name="Rectangle 178"/>
          <p:cNvSpPr/>
          <p:nvPr/>
        </p:nvSpPr>
        <p:spPr>
          <a:xfrm>
            <a:off x="5329679" y="338749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80" name="Rectangle 179"/>
          <p:cNvSpPr/>
          <p:nvPr/>
        </p:nvSpPr>
        <p:spPr>
          <a:xfrm>
            <a:off x="5329679" y="349412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71" name="Rectangle 70"/>
          <p:cNvSpPr/>
          <p:nvPr/>
        </p:nvSpPr>
        <p:spPr>
          <a:xfrm>
            <a:off x="4799111" y="381169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72" name="Rectangle 71"/>
          <p:cNvSpPr/>
          <p:nvPr/>
        </p:nvSpPr>
        <p:spPr>
          <a:xfrm>
            <a:off x="4799111" y="3915480"/>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pic>
        <p:nvPicPr>
          <p:cNvPr id="5" name="Picture 4"/>
          <p:cNvPicPr>
            <a:picLocks noChangeAspect="1"/>
          </p:cNvPicPr>
          <p:nvPr/>
        </p:nvPicPr>
        <p:blipFill>
          <a:blip r:embed="rId3"/>
          <a:stretch>
            <a:fillRect/>
          </a:stretch>
        </p:blipFill>
        <p:spPr>
          <a:xfrm>
            <a:off x="2018608" y="1713198"/>
            <a:ext cx="5273292" cy="3775114"/>
          </a:xfrm>
          <a:prstGeom prst="rect">
            <a:avLst/>
          </a:prstGeom>
        </p:spPr>
      </p:pic>
      <p:cxnSp>
        <p:nvCxnSpPr>
          <p:cNvPr id="12" name="Straight Connector 11"/>
          <p:cNvCxnSpPr/>
          <p:nvPr/>
        </p:nvCxnSpPr>
        <p:spPr>
          <a:xfrm flipH="1">
            <a:off x="2636044" y="3156794"/>
            <a:ext cx="2837222"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2667937" y="3462968"/>
            <a:ext cx="2837222"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185449" y="3156793"/>
            <a:ext cx="0" cy="282674"/>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594228" y="3124920"/>
            <a:ext cx="855795" cy="307777"/>
          </a:xfrm>
          <a:prstGeom prst="rect">
            <a:avLst/>
          </a:prstGeom>
          <a:noFill/>
        </p:spPr>
        <p:txBody>
          <a:bodyPr wrap="square" rtlCol="0">
            <a:spAutoFit/>
          </a:bodyPr>
          <a:lstStyle/>
          <a:p>
            <a:r>
              <a:rPr lang="en-US" sz="1400" b="1" dirty="0">
                <a:solidFill>
                  <a:schemeClr val="accent1"/>
                </a:solidFill>
              </a:rPr>
              <a:t>~10%</a:t>
            </a:r>
          </a:p>
        </p:txBody>
      </p:sp>
      <p:cxnSp>
        <p:nvCxnSpPr>
          <p:cNvPr id="76" name="Straight Connector 75"/>
          <p:cNvCxnSpPr/>
          <p:nvPr/>
        </p:nvCxnSpPr>
        <p:spPr>
          <a:xfrm flipH="1">
            <a:off x="2701214" y="3647246"/>
            <a:ext cx="3048874" cy="316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2672604" y="4022555"/>
            <a:ext cx="3048874" cy="316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5381948" y="3657136"/>
            <a:ext cx="6894" cy="35649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722656" y="3648868"/>
            <a:ext cx="855795" cy="307777"/>
          </a:xfrm>
          <a:prstGeom prst="rect">
            <a:avLst/>
          </a:prstGeom>
          <a:noFill/>
        </p:spPr>
        <p:txBody>
          <a:bodyPr wrap="square" rtlCol="0">
            <a:spAutoFit/>
          </a:bodyPr>
          <a:lstStyle/>
          <a:p>
            <a:r>
              <a:rPr lang="en-US" sz="1400" b="1" dirty="0">
                <a:solidFill>
                  <a:schemeClr val="accent1"/>
                </a:solidFill>
              </a:rPr>
              <a:t>~13%</a:t>
            </a:r>
          </a:p>
        </p:txBody>
      </p:sp>
      <p:sp>
        <p:nvSpPr>
          <p:cNvPr id="11" name="Slide Number Placeholder 10"/>
          <p:cNvSpPr>
            <a:spLocks noGrp="1"/>
          </p:cNvSpPr>
          <p:nvPr>
            <p:ph type="sldNum" sz="quarter" idx="12"/>
          </p:nvPr>
        </p:nvSpPr>
        <p:spPr/>
        <p:txBody>
          <a:bodyPr/>
          <a:lstStyle/>
          <a:p>
            <a:fld id="{61BA737E-4C38-4B49-BAFF-3950B3257663}" type="slidenum">
              <a:rPr lang="en-US" smtClean="0"/>
              <a:t>19</a:t>
            </a:fld>
            <a:endParaRPr lang="en-US"/>
          </a:p>
        </p:txBody>
      </p:sp>
    </p:spTree>
    <p:extLst>
      <p:ext uri="{BB962C8B-B14F-4D97-AF65-F5344CB8AC3E}">
        <p14:creationId xmlns:p14="http://schemas.microsoft.com/office/powerpoint/2010/main" val="165613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t>Motivation: Caches Produce Time Variability </a:t>
            </a:r>
          </a:p>
        </p:txBody>
      </p:sp>
      <p:sp>
        <p:nvSpPr>
          <p:cNvPr id="3" name="Content Placeholder 2"/>
          <p:cNvSpPr>
            <a:spLocks noGrp="1"/>
          </p:cNvSpPr>
          <p:nvPr>
            <p:ph idx="1"/>
          </p:nvPr>
        </p:nvSpPr>
        <p:spPr/>
        <p:txBody>
          <a:bodyPr/>
          <a:lstStyle/>
          <a:p>
            <a:r>
              <a:rPr lang="en-US" sz="1800" dirty="0"/>
              <a:t>Caches reduce the time to access memory</a:t>
            </a:r>
          </a:p>
          <a:p>
            <a:endParaRPr lang="en-US" sz="1800" dirty="0"/>
          </a:p>
          <a:p>
            <a:endParaRPr lang="en-US" dirty="0"/>
          </a:p>
          <a:p>
            <a:pPr marL="0" indent="0">
              <a:buNone/>
            </a:pPr>
            <a:endParaRPr lang="en-US" dirty="0"/>
          </a:p>
          <a:p>
            <a:r>
              <a:rPr lang="en-US" sz="1800" dirty="0"/>
              <a:t>Preemptions cause extra memory overheads </a:t>
            </a:r>
          </a:p>
        </p:txBody>
      </p:sp>
      <p:sp>
        <p:nvSpPr>
          <p:cNvPr id="5" name="Slide Number Placeholder 4"/>
          <p:cNvSpPr>
            <a:spLocks noGrp="1"/>
          </p:cNvSpPr>
          <p:nvPr>
            <p:ph type="sldNum" sz="quarter" idx="12"/>
          </p:nvPr>
        </p:nvSpPr>
        <p:spPr/>
        <p:txBody>
          <a:bodyPr/>
          <a:lstStyle/>
          <a:p>
            <a:fld id="{61BA737E-4C38-4B49-BAFF-3950B3257663}" type="slidenum">
              <a:rPr lang="en-US" smtClean="0"/>
              <a:t>2</a:t>
            </a:fld>
            <a:endParaRPr lang="en-US"/>
          </a:p>
        </p:txBody>
      </p:sp>
      <p:sp>
        <p:nvSpPr>
          <p:cNvPr id="6" name="Rectangle 5"/>
          <p:cNvSpPr/>
          <p:nvPr/>
        </p:nvSpPr>
        <p:spPr>
          <a:xfrm>
            <a:off x="2674082" y="1912323"/>
            <a:ext cx="963696" cy="609532"/>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kern="0" dirty="0">
                <a:solidFill>
                  <a:schemeClr val="tx1"/>
                </a:solidFill>
              </a:rPr>
              <a:t>CPU</a:t>
            </a:r>
          </a:p>
        </p:txBody>
      </p:sp>
      <p:sp>
        <p:nvSpPr>
          <p:cNvPr id="7" name="Rounded Rectangle 6"/>
          <p:cNvSpPr/>
          <p:nvPr/>
        </p:nvSpPr>
        <p:spPr>
          <a:xfrm>
            <a:off x="4297946" y="2012334"/>
            <a:ext cx="676268" cy="37804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kern="0" dirty="0">
                <a:solidFill>
                  <a:schemeClr val="tx1"/>
                </a:solidFill>
              </a:rPr>
              <a:t>Cache</a:t>
            </a:r>
          </a:p>
        </p:txBody>
      </p:sp>
      <p:sp>
        <p:nvSpPr>
          <p:cNvPr id="9" name="Rectangle 8"/>
          <p:cNvSpPr/>
          <p:nvPr/>
        </p:nvSpPr>
        <p:spPr>
          <a:xfrm>
            <a:off x="5594090" y="1796310"/>
            <a:ext cx="1026114" cy="7020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kern="0" dirty="0">
                <a:solidFill>
                  <a:schemeClr val="tx1"/>
                </a:solidFill>
              </a:rPr>
              <a:t>Main Memory</a:t>
            </a:r>
          </a:p>
        </p:txBody>
      </p:sp>
      <p:cxnSp>
        <p:nvCxnSpPr>
          <p:cNvPr id="11" name="Straight Arrow Connector 10"/>
          <p:cNvCxnSpPr/>
          <p:nvPr/>
        </p:nvCxnSpPr>
        <p:spPr>
          <a:xfrm>
            <a:off x="3649874" y="2120346"/>
            <a:ext cx="6480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649874" y="2282364"/>
            <a:ext cx="6480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951397" y="2120346"/>
            <a:ext cx="6480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951397" y="2282364"/>
            <a:ext cx="6480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11892" y="2228360"/>
            <a:ext cx="457858" cy="253916"/>
          </a:xfrm>
          <a:prstGeom prst="rect">
            <a:avLst/>
          </a:prstGeom>
          <a:noFill/>
          <a:ln>
            <a:noFill/>
          </a:ln>
        </p:spPr>
        <p:txBody>
          <a:bodyPr wrap="square" rtlCol="0">
            <a:spAutoFit/>
          </a:bodyPr>
          <a:lstStyle/>
          <a:p>
            <a:r>
              <a:rPr lang="en-US" sz="1050" kern="0" dirty="0">
                <a:solidFill>
                  <a:sysClr val="windowText" lastClr="000000"/>
                </a:solidFill>
              </a:rPr>
              <a:t>Fast</a:t>
            </a:r>
          </a:p>
        </p:txBody>
      </p:sp>
      <p:sp>
        <p:nvSpPr>
          <p:cNvPr id="25" name="TextBox 24"/>
          <p:cNvSpPr txBox="1"/>
          <p:nvPr/>
        </p:nvSpPr>
        <p:spPr>
          <a:xfrm>
            <a:off x="5108036" y="2228360"/>
            <a:ext cx="486054" cy="253916"/>
          </a:xfrm>
          <a:prstGeom prst="rect">
            <a:avLst/>
          </a:prstGeom>
          <a:noFill/>
        </p:spPr>
        <p:txBody>
          <a:bodyPr wrap="square" rtlCol="0">
            <a:spAutoFit/>
          </a:bodyPr>
          <a:lstStyle/>
          <a:p>
            <a:r>
              <a:rPr lang="en-US" sz="1050" kern="0" dirty="0">
                <a:solidFill>
                  <a:sysClr val="windowText" lastClr="000000"/>
                </a:solidFill>
              </a:rPr>
              <a:t>Slow</a:t>
            </a:r>
          </a:p>
        </p:txBody>
      </p:sp>
      <p:sp>
        <p:nvSpPr>
          <p:cNvPr id="26" name="TextBox 25"/>
          <p:cNvSpPr txBox="1"/>
          <p:nvPr/>
        </p:nvSpPr>
        <p:spPr>
          <a:xfrm>
            <a:off x="2716913" y="2562300"/>
            <a:ext cx="3984580" cy="400110"/>
          </a:xfrm>
          <a:prstGeom prst="rect">
            <a:avLst/>
          </a:prstGeom>
          <a:noFill/>
        </p:spPr>
        <p:txBody>
          <a:bodyPr wrap="square" rtlCol="0">
            <a:spAutoFit/>
          </a:bodyPr>
          <a:lstStyle/>
          <a:p>
            <a:r>
              <a:rPr lang="en-US" sz="2000" kern="0" dirty="0">
                <a:solidFill>
                  <a:srgbClr val="C00000"/>
                </a:solidFill>
              </a:rPr>
              <a:t>Limited capacity ~ Time Variability</a:t>
            </a:r>
          </a:p>
        </p:txBody>
      </p:sp>
      <p:cxnSp>
        <p:nvCxnSpPr>
          <p:cNvPr id="71" name="Straight Arrow Connector 70"/>
          <p:cNvCxnSpPr>
            <a:stCxn id="234" idx="1"/>
            <a:endCxn id="40" idx="0"/>
          </p:cNvCxnSpPr>
          <p:nvPr/>
        </p:nvCxnSpPr>
        <p:spPr>
          <a:xfrm>
            <a:off x="4320323" y="5071052"/>
            <a:ext cx="1645964" cy="403891"/>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02" idx="0"/>
            <a:endCxn id="40" idx="0"/>
          </p:cNvCxnSpPr>
          <p:nvPr/>
        </p:nvCxnSpPr>
        <p:spPr>
          <a:xfrm flipH="1">
            <a:off x="5966287" y="5040400"/>
            <a:ext cx="486878" cy="434543"/>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737777" y="1931325"/>
            <a:ext cx="383053" cy="221774"/>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kern="0" dirty="0">
                <a:solidFill>
                  <a:sysClr val="windowText" lastClr="000000"/>
                </a:solidFill>
              </a:rPr>
              <a:t>Ƭ</a:t>
            </a:r>
            <a:r>
              <a:rPr lang="en-US" sz="750" kern="0" baseline="-25000" dirty="0">
                <a:solidFill>
                  <a:sysClr val="windowText" lastClr="000000"/>
                </a:solidFill>
              </a:rPr>
              <a:t>1</a:t>
            </a:r>
            <a:endParaRPr lang="en-US" sz="750" dirty="0"/>
          </a:p>
        </p:txBody>
      </p:sp>
      <p:sp>
        <p:nvSpPr>
          <p:cNvPr id="45" name="Oval 44"/>
          <p:cNvSpPr/>
          <p:nvPr/>
        </p:nvSpPr>
        <p:spPr>
          <a:xfrm>
            <a:off x="3197791" y="1924767"/>
            <a:ext cx="383053" cy="221774"/>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kern="0" dirty="0">
                <a:solidFill>
                  <a:sysClr val="windowText" lastClr="000000"/>
                </a:solidFill>
              </a:rPr>
              <a:t>Ƭ</a:t>
            </a:r>
            <a:r>
              <a:rPr lang="en-US" sz="750" kern="0" baseline="-25000" dirty="0">
                <a:solidFill>
                  <a:sysClr val="windowText" lastClr="000000"/>
                </a:solidFill>
              </a:rPr>
              <a:t>2</a:t>
            </a:r>
            <a:endParaRPr lang="en-US" sz="750" dirty="0"/>
          </a:p>
        </p:txBody>
      </p:sp>
      <p:sp>
        <p:nvSpPr>
          <p:cNvPr id="46" name="Oval 45"/>
          <p:cNvSpPr/>
          <p:nvPr/>
        </p:nvSpPr>
        <p:spPr>
          <a:xfrm>
            <a:off x="2732591" y="2282183"/>
            <a:ext cx="383053" cy="221774"/>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kern="0" dirty="0">
                <a:solidFill>
                  <a:sysClr val="windowText" lastClr="000000"/>
                </a:solidFill>
              </a:rPr>
              <a:t>Ƭ</a:t>
            </a:r>
            <a:r>
              <a:rPr lang="en-US" sz="750" kern="0" baseline="-25000" dirty="0">
                <a:solidFill>
                  <a:sysClr val="windowText" lastClr="000000"/>
                </a:solidFill>
              </a:rPr>
              <a:t>3</a:t>
            </a:r>
            <a:endParaRPr lang="en-US" sz="750" dirty="0"/>
          </a:p>
        </p:txBody>
      </p:sp>
      <p:sp>
        <p:nvSpPr>
          <p:cNvPr id="47" name="Oval 46"/>
          <p:cNvSpPr/>
          <p:nvPr/>
        </p:nvSpPr>
        <p:spPr>
          <a:xfrm>
            <a:off x="3190447" y="2273604"/>
            <a:ext cx="383053" cy="221774"/>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kern="0" dirty="0" err="1">
                <a:solidFill>
                  <a:sysClr val="windowText" lastClr="000000"/>
                </a:solidFill>
              </a:rPr>
              <a:t>Ƭ</a:t>
            </a:r>
            <a:r>
              <a:rPr lang="en-US" sz="750" kern="0" baseline="-25000" dirty="0" err="1">
                <a:solidFill>
                  <a:sysClr val="windowText" lastClr="000000"/>
                </a:solidFill>
              </a:rPr>
              <a:t>n</a:t>
            </a:r>
            <a:endParaRPr lang="en-US" sz="750" dirty="0"/>
          </a:p>
        </p:txBody>
      </p:sp>
      <p:sp>
        <p:nvSpPr>
          <p:cNvPr id="236" name="Rectangle 235"/>
          <p:cNvSpPr/>
          <p:nvPr/>
        </p:nvSpPr>
        <p:spPr>
          <a:xfrm>
            <a:off x="4065190" y="3720427"/>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237" name="Straight Arrow Connector 236"/>
          <p:cNvCxnSpPr/>
          <p:nvPr/>
        </p:nvCxnSpPr>
        <p:spPr>
          <a:xfrm>
            <a:off x="3052497" y="3970655"/>
            <a:ext cx="388843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8" name="Rectangle 237"/>
          <p:cNvSpPr/>
          <p:nvPr/>
        </p:nvSpPr>
        <p:spPr>
          <a:xfrm>
            <a:off x="2679689" y="3353968"/>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239" name="Rectangle 238"/>
          <p:cNvSpPr/>
          <p:nvPr/>
        </p:nvSpPr>
        <p:spPr>
          <a:xfrm>
            <a:off x="2679689" y="3702394"/>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2</a:t>
            </a:r>
            <a:endParaRPr lang="en-US" sz="1350" kern="0" dirty="0">
              <a:solidFill>
                <a:sysClr val="windowText" lastClr="000000"/>
              </a:solidFill>
            </a:endParaRPr>
          </a:p>
        </p:txBody>
      </p:sp>
      <p:sp>
        <p:nvSpPr>
          <p:cNvPr id="240" name="Rectangle 239"/>
          <p:cNvSpPr/>
          <p:nvPr/>
        </p:nvSpPr>
        <p:spPr>
          <a:xfrm>
            <a:off x="3002781" y="3720427"/>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dirty="0">
              <a:solidFill>
                <a:sysClr val="windowText" lastClr="000000"/>
              </a:solidFill>
            </a:endParaRPr>
          </a:p>
        </p:txBody>
      </p:sp>
      <p:cxnSp>
        <p:nvCxnSpPr>
          <p:cNvPr id="241" name="Straight Arrow Connector 240"/>
          <p:cNvCxnSpPr>
            <a:stCxn id="240" idx="1"/>
          </p:cNvCxnSpPr>
          <p:nvPr/>
        </p:nvCxnSpPr>
        <p:spPr>
          <a:xfrm flipV="1">
            <a:off x="3002781" y="3586071"/>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2" name="Rectangle 241"/>
          <p:cNvSpPr/>
          <p:nvPr/>
        </p:nvSpPr>
        <p:spPr>
          <a:xfrm>
            <a:off x="4061304" y="3720424"/>
            <a:ext cx="108012" cy="250234"/>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43" name="Rectangle 242"/>
          <p:cNvSpPr/>
          <p:nvPr/>
        </p:nvSpPr>
        <p:spPr>
          <a:xfrm>
            <a:off x="3537176" y="3391154"/>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244" name="Straight Arrow Connector 243"/>
          <p:cNvCxnSpPr>
            <a:stCxn id="243" idx="1"/>
          </p:cNvCxnSpPr>
          <p:nvPr/>
        </p:nvCxnSpPr>
        <p:spPr>
          <a:xfrm flipV="1">
            <a:off x="3537175" y="3256798"/>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5" name="Rectangle 244"/>
          <p:cNvSpPr/>
          <p:nvPr/>
        </p:nvSpPr>
        <p:spPr>
          <a:xfrm>
            <a:off x="4593204" y="3391154"/>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246" name="Straight Arrow Connector 245"/>
          <p:cNvCxnSpPr>
            <a:stCxn id="245" idx="1"/>
          </p:cNvCxnSpPr>
          <p:nvPr/>
        </p:nvCxnSpPr>
        <p:spPr>
          <a:xfrm flipV="1">
            <a:off x="4593204" y="3256798"/>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7" name="Rectangle 246"/>
          <p:cNvSpPr/>
          <p:nvPr/>
        </p:nvSpPr>
        <p:spPr>
          <a:xfrm>
            <a:off x="5121218" y="3720427"/>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48" name="Rectangle 247"/>
          <p:cNvSpPr/>
          <p:nvPr/>
        </p:nvSpPr>
        <p:spPr>
          <a:xfrm>
            <a:off x="5104725" y="3720427"/>
            <a:ext cx="108012" cy="253076"/>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49" name="Rectangle 248"/>
          <p:cNvSpPr/>
          <p:nvPr/>
        </p:nvSpPr>
        <p:spPr>
          <a:xfrm>
            <a:off x="5649233" y="3388495"/>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250" name="Straight Arrow Connector 249"/>
          <p:cNvCxnSpPr>
            <a:stCxn id="249" idx="1"/>
          </p:cNvCxnSpPr>
          <p:nvPr/>
        </p:nvCxnSpPr>
        <p:spPr>
          <a:xfrm flipV="1">
            <a:off x="5649232" y="3254138"/>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1" name="Rectangle 250"/>
          <p:cNvSpPr/>
          <p:nvPr/>
        </p:nvSpPr>
        <p:spPr>
          <a:xfrm>
            <a:off x="6177247" y="3720427"/>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2" name="Rectangle 251"/>
          <p:cNvSpPr/>
          <p:nvPr/>
        </p:nvSpPr>
        <p:spPr>
          <a:xfrm>
            <a:off x="6177244" y="3723192"/>
            <a:ext cx="108012" cy="253076"/>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3" name="Rectangle 252"/>
          <p:cNvSpPr/>
          <p:nvPr/>
        </p:nvSpPr>
        <p:spPr>
          <a:xfrm>
            <a:off x="3009161" y="4085740"/>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4" name="Rectangle 253"/>
          <p:cNvSpPr/>
          <p:nvPr/>
        </p:nvSpPr>
        <p:spPr>
          <a:xfrm>
            <a:off x="3009161" y="40828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5" name="Rectangle 254"/>
          <p:cNvSpPr/>
          <p:nvPr/>
        </p:nvSpPr>
        <p:spPr>
          <a:xfrm>
            <a:off x="3009161" y="41895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6" name="Rectangle 255"/>
          <p:cNvSpPr/>
          <p:nvPr/>
        </p:nvSpPr>
        <p:spPr>
          <a:xfrm>
            <a:off x="3009161" y="429331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7" name="Rectangle 256"/>
          <p:cNvSpPr/>
          <p:nvPr/>
        </p:nvSpPr>
        <p:spPr>
          <a:xfrm>
            <a:off x="3009161" y="44051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8" name="Rectangle 257"/>
          <p:cNvSpPr/>
          <p:nvPr/>
        </p:nvSpPr>
        <p:spPr>
          <a:xfrm>
            <a:off x="3009161" y="45117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59" name="Rectangle 258"/>
          <p:cNvSpPr/>
          <p:nvPr/>
        </p:nvSpPr>
        <p:spPr>
          <a:xfrm>
            <a:off x="3009161" y="46155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0" name="Rectangle 259"/>
          <p:cNvSpPr/>
          <p:nvPr/>
        </p:nvSpPr>
        <p:spPr>
          <a:xfrm>
            <a:off x="3009161" y="47221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1" name="Rectangle 260"/>
          <p:cNvSpPr/>
          <p:nvPr/>
        </p:nvSpPr>
        <p:spPr>
          <a:xfrm>
            <a:off x="3009161" y="48287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2" name="Rectangle 261"/>
          <p:cNvSpPr/>
          <p:nvPr/>
        </p:nvSpPr>
        <p:spPr>
          <a:xfrm>
            <a:off x="3009161" y="49325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3" name="Rectangle 262"/>
          <p:cNvSpPr/>
          <p:nvPr/>
        </p:nvSpPr>
        <p:spPr>
          <a:xfrm>
            <a:off x="3009161" y="503602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4" name="Rectangle 263"/>
          <p:cNvSpPr/>
          <p:nvPr/>
        </p:nvSpPr>
        <p:spPr>
          <a:xfrm>
            <a:off x="3537176" y="4085740"/>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65" name="Rectangle 264"/>
          <p:cNvSpPr/>
          <p:nvPr/>
        </p:nvSpPr>
        <p:spPr>
          <a:xfrm>
            <a:off x="3537176" y="40828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6" name="Rectangle 265"/>
          <p:cNvSpPr/>
          <p:nvPr/>
        </p:nvSpPr>
        <p:spPr>
          <a:xfrm>
            <a:off x="3537176" y="41895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7" name="Rectangle 266"/>
          <p:cNvSpPr/>
          <p:nvPr/>
        </p:nvSpPr>
        <p:spPr>
          <a:xfrm>
            <a:off x="3537176" y="429331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8" name="Rectangle 267"/>
          <p:cNvSpPr/>
          <p:nvPr/>
        </p:nvSpPr>
        <p:spPr>
          <a:xfrm>
            <a:off x="3537176" y="44051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9" name="Rectangle 268"/>
          <p:cNvSpPr/>
          <p:nvPr/>
        </p:nvSpPr>
        <p:spPr>
          <a:xfrm>
            <a:off x="3537176" y="45117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70" name="Rectangle 269"/>
          <p:cNvSpPr/>
          <p:nvPr/>
        </p:nvSpPr>
        <p:spPr>
          <a:xfrm>
            <a:off x="3537176" y="46155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71" name="Rectangle 270"/>
          <p:cNvSpPr/>
          <p:nvPr/>
        </p:nvSpPr>
        <p:spPr>
          <a:xfrm>
            <a:off x="3537176" y="47221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2" name="Rectangle 271"/>
          <p:cNvSpPr/>
          <p:nvPr/>
        </p:nvSpPr>
        <p:spPr>
          <a:xfrm>
            <a:off x="3537176" y="48287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3" name="Rectangle 272"/>
          <p:cNvSpPr/>
          <p:nvPr/>
        </p:nvSpPr>
        <p:spPr>
          <a:xfrm>
            <a:off x="3537176" y="49325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4" name="Rectangle 273"/>
          <p:cNvSpPr/>
          <p:nvPr/>
        </p:nvSpPr>
        <p:spPr>
          <a:xfrm>
            <a:off x="4068593" y="4085740"/>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5" name="Rectangle 274"/>
          <p:cNvSpPr/>
          <p:nvPr/>
        </p:nvSpPr>
        <p:spPr>
          <a:xfrm>
            <a:off x="4068593" y="41895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6" name="Rectangle 275"/>
          <p:cNvSpPr/>
          <p:nvPr/>
        </p:nvSpPr>
        <p:spPr>
          <a:xfrm>
            <a:off x="4068593" y="429331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7" name="Rectangle 276"/>
          <p:cNvSpPr/>
          <p:nvPr/>
        </p:nvSpPr>
        <p:spPr>
          <a:xfrm>
            <a:off x="4068593" y="44051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8" name="Rectangle 277"/>
          <p:cNvSpPr/>
          <p:nvPr/>
        </p:nvSpPr>
        <p:spPr>
          <a:xfrm>
            <a:off x="4068593" y="45117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9" name="Rectangle 278"/>
          <p:cNvSpPr/>
          <p:nvPr/>
        </p:nvSpPr>
        <p:spPr>
          <a:xfrm>
            <a:off x="4068593" y="46155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0" name="Rectangle 279"/>
          <p:cNvSpPr/>
          <p:nvPr/>
        </p:nvSpPr>
        <p:spPr>
          <a:xfrm>
            <a:off x="4068593" y="47221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1" name="Rectangle 280"/>
          <p:cNvSpPr/>
          <p:nvPr/>
        </p:nvSpPr>
        <p:spPr>
          <a:xfrm>
            <a:off x="4068593" y="48287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2" name="Rectangle 281"/>
          <p:cNvSpPr/>
          <p:nvPr/>
        </p:nvSpPr>
        <p:spPr>
          <a:xfrm>
            <a:off x="4068593" y="49325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3" name="Rectangle 282"/>
          <p:cNvSpPr/>
          <p:nvPr/>
        </p:nvSpPr>
        <p:spPr>
          <a:xfrm>
            <a:off x="4068593" y="503602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4" name="Rectangle 283"/>
          <p:cNvSpPr/>
          <p:nvPr/>
        </p:nvSpPr>
        <p:spPr>
          <a:xfrm>
            <a:off x="4600011" y="4085740"/>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5" name="Rectangle 284"/>
          <p:cNvSpPr/>
          <p:nvPr/>
        </p:nvSpPr>
        <p:spPr>
          <a:xfrm>
            <a:off x="4600011" y="40828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6" name="Rectangle 285"/>
          <p:cNvSpPr/>
          <p:nvPr/>
        </p:nvSpPr>
        <p:spPr>
          <a:xfrm>
            <a:off x="4600011" y="41895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7" name="Rectangle 286"/>
          <p:cNvSpPr/>
          <p:nvPr/>
        </p:nvSpPr>
        <p:spPr>
          <a:xfrm>
            <a:off x="4600011" y="429331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8" name="Rectangle 287"/>
          <p:cNvSpPr/>
          <p:nvPr/>
        </p:nvSpPr>
        <p:spPr>
          <a:xfrm>
            <a:off x="4600011" y="44051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9" name="Rectangle 288"/>
          <p:cNvSpPr/>
          <p:nvPr/>
        </p:nvSpPr>
        <p:spPr>
          <a:xfrm>
            <a:off x="4600011" y="45117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0" name="Rectangle 289"/>
          <p:cNvSpPr/>
          <p:nvPr/>
        </p:nvSpPr>
        <p:spPr>
          <a:xfrm>
            <a:off x="4600011" y="46155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1" name="Rectangle 290"/>
          <p:cNvSpPr/>
          <p:nvPr/>
        </p:nvSpPr>
        <p:spPr>
          <a:xfrm>
            <a:off x="4600011" y="47221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2" name="Rectangle 291"/>
          <p:cNvSpPr/>
          <p:nvPr/>
        </p:nvSpPr>
        <p:spPr>
          <a:xfrm>
            <a:off x="4600011" y="48287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3" name="Rectangle 292"/>
          <p:cNvSpPr/>
          <p:nvPr/>
        </p:nvSpPr>
        <p:spPr>
          <a:xfrm>
            <a:off x="4600011" y="49325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4" name="Rectangle 293"/>
          <p:cNvSpPr/>
          <p:nvPr/>
        </p:nvSpPr>
        <p:spPr>
          <a:xfrm>
            <a:off x="4600011" y="503602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5" name="Rectangle 294"/>
          <p:cNvSpPr/>
          <p:nvPr/>
        </p:nvSpPr>
        <p:spPr>
          <a:xfrm>
            <a:off x="5128025" y="4085740"/>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6" name="Rectangle 295"/>
          <p:cNvSpPr/>
          <p:nvPr/>
        </p:nvSpPr>
        <p:spPr>
          <a:xfrm>
            <a:off x="5128025" y="40828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7" name="Rectangle 296"/>
          <p:cNvSpPr/>
          <p:nvPr/>
        </p:nvSpPr>
        <p:spPr>
          <a:xfrm>
            <a:off x="5128025" y="41895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8" name="Rectangle 297"/>
          <p:cNvSpPr/>
          <p:nvPr/>
        </p:nvSpPr>
        <p:spPr>
          <a:xfrm>
            <a:off x="5128025" y="429331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9" name="Rectangle 298"/>
          <p:cNvSpPr/>
          <p:nvPr/>
        </p:nvSpPr>
        <p:spPr>
          <a:xfrm>
            <a:off x="5128025" y="44051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0" name="Rectangle 299"/>
          <p:cNvSpPr/>
          <p:nvPr/>
        </p:nvSpPr>
        <p:spPr>
          <a:xfrm>
            <a:off x="5128025" y="45117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1" name="Rectangle 300"/>
          <p:cNvSpPr/>
          <p:nvPr/>
        </p:nvSpPr>
        <p:spPr>
          <a:xfrm>
            <a:off x="5128025" y="46155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2" name="Rectangle 301"/>
          <p:cNvSpPr/>
          <p:nvPr/>
        </p:nvSpPr>
        <p:spPr>
          <a:xfrm>
            <a:off x="5128025" y="47221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3" name="Rectangle 302"/>
          <p:cNvSpPr/>
          <p:nvPr/>
        </p:nvSpPr>
        <p:spPr>
          <a:xfrm>
            <a:off x="5128025" y="48287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4" name="Rectangle 303"/>
          <p:cNvSpPr/>
          <p:nvPr/>
        </p:nvSpPr>
        <p:spPr>
          <a:xfrm>
            <a:off x="5128025" y="49325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5" name="Rectangle 304"/>
          <p:cNvSpPr/>
          <p:nvPr/>
        </p:nvSpPr>
        <p:spPr>
          <a:xfrm>
            <a:off x="5128025" y="503602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6" name="Rectangle 305"/>
          <p:cNvSpPr/>
          <p:nvPr/>
        </p:nvSpPr>
        <p:spPr>
          <a:xfrm>
            <a:off x="5656040" y="4085740"/>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7" name="Rectangle 306"/>
          <p:cNvSpPr/>
          <p:nvPr/>
        </p:nvSpPr>
        <p:spPr>
          <a:xfrm>
            <a:off x="5656040" y="40828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8" name="Rectangle 307"/>
          <p:cNvSpPr/>
          <p:nvPr/>
        </p:nvSpPr>
        <p:spPr>
          <a:xfrm>
            <a:off x="5656040" y="41895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9" name="Rectangle 308"/>
          <p:cNvSpPr/>
          <p:nvPr/>
        </p:nvSpPr>
        <p:spPr>
          <a:xfrm>
            <a:off x="5656040" y="429331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0" name="Rectangle 309"/>
          <p:cNvSpPr/>
          <p:nvPr/>
        </p:nvSpPr>
        <p:spPr>
          <a:xfrm>
            <a:off x="5656040" y="44051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1" name="Rectangle 310"/>
          <p:cNvSpPr/>
          <p:nvPr/>
        </p:nvSpPr>
        <p:spPr>
          <a:xfrm>
            <a:off x="5656040" y="45117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2" name="Rectangle 311"/>
          <p:cNvSpPr/>
          <p:nvPr/>
        </p:nvSpPr>
        <p:spPr>
          <a:xfrm>
            <a:off x="5656040" y="46155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3" name="Rectangle 312"/>
          <p:cNvSpPr/>
          <p:nvPr/>
        </p:nvSpPr>
        <p:spPr>
          <a:xfrm>
            <a:off x="5656040" y="47221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4" name="Rectangle 313"/>
          <p:cNvSpPr/>
          <p:nvPr/>
        </p:nvSpPr>
        <p:spPr>
          <a:xfrm>
            <a:off x="5656040" y="48287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5" name="Rectangle 314"/>
          <p:cNvSpPr/>
          <p:nvPr/>
        </p:nvSpPr>
        <p:spPr>
          <a:xfrm>
            <a:off x="5656040" y="49325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6" name="Rectangle 315"/>
          <p:cNvSpPr/>
          <p:nvPr/>
        </p:nvSpPr>
        <p:spPr>
          <a:xfrm>
            <a:off x="5656040" y="503602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7" name="Rectangle 316"/>
          <p:cNvSpPr/>
          <p:nvPr/>
        </p:nvSpPr>
        <p:spPr>
          <a:xfrm>
            <a:off x="6184054" y="4085740"/>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8" name="Rectangle 317"/>
          <p:cNvSpPr/>
          <p:nvPr/>
        </p:nvSpPr>
        <p:spPr>
          <a:xfrm>
            <a:off x="6184054" y="40828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9" name="Rectangle 318"/>
          <p:cNvSpPr/>
          <p:nvPr/>
        </p:nvSpPr>
        <p:spPr>
          <a:xfrm>
            <a:off x="6184054" y="418952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0" name="Rectangle 319"/>
          <p:cNvSpPr/>
          <p:nvPr/>
        </p:nvSpPr>
        <p:spPr>
          <a:xfrm>
            <a:off x="6184054" y="429331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1" name="Rectangle 320"/>
          <p:cNvSpPr/>
          <p:nvPr/>
        </p:nvSpPr>
        <p:spPr>
          <a:xfrm>
            <a:off x="6184054" y="440512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2" name="Rectangle 321"/>
          <p:cNvSpPr/>
          <p:nvPr/>
        </p:nvSpPr>
        <p:spPr>
          <a:xfrm>
            <a:off x="6184054" y="451175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3" name="Rectangle 322"/>
          <p:cNvSpPr/>
          <p:nvPr/>
        </p:nvSpPr>
        <p:spPr>
          <a:xfrm>
            <a:off x="6184054" y="461553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4" name="Rectangle 323"/>
          <p:cNvSpPr/>
          <p:nvPr/>
        </p:nvSpPr>
        <p:spPr>
          <a:xfrm>
            <a:off x="6184054" y="472216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5" name="Rectangle 324"/>
          <p:cNvSpPr/>
          <p:nvPr/>
        </p:nvSpPr>
        <p:spPr>
          <a:xfrm>
            <a:off x="6184054" y="48287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6" name="Rectangle 325"/>
          <p:cNvSpPr/>
          <p:nvPr/>
        </p:nvSpPr>
        <p:spPr>
          <a:xfrm>
            <a:off x="6184054" y="49325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7" name="Rectangle 326"/>
          <p:cNvSpPr/>
          <p:nvPr/>
        </p:nvSpPr>
        <p:spPr>
          <a:xfrm>
            <a:off x="6184054" y="503602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8" name="Rectangle 327"/>
          <p:cNvSpPr/>
          <p:nvPr/>
        </p:nvSpPr>
        <p:spPr>
          <a:xfrm>
            <a:off x="4504926" y="5094711"/>
            <a:ext cx="1115879"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329" name="Rectangle 328"/>
          <p:cNvSpPr/>
          <p:nvPr/>
        </p:nvSpPr>
        <p:spPr>
          <a:xfrm rot="16200000">
            <a:off x="2417675" y="4362345"/>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330" name="Rectangle 329"/>
          <p:cNvSpPr/>
          <p:nvPr/>
        </p:nvSpPr>
        <p:spPr>
          <a:xfrm>
            <a:off x="4070295" y="47193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1" name="Rectangle 330"/>
          <p:cNvSpPr/>
          <p:nvPr/>
        </p:nvSpPr>
        <p:spPr>
          <a:xfrm>
            <a:off x="4070295" y="482595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2" name="Rectangle 331"/>
          <p:cNvSpPr/>
          <p:nvPr/>
        </p:nvSpPr>
        <p:spPr>
          <a:xfrm>
            <a:off x="4070295" y="492973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3" name="Rectangle 332"/>
          <p:cNvSpPr/>
          <p:nvPr/>
        </p:nvSpPr>
        <p:spPr>
          <a:xfrm>
            <a:off x="4070295" y="503317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4" name="Rectangle 333"/>
          <p:cNvSpPr/>
          <p:nvPr/>
        </p:nvSpPr>
        <p:spPr>
          <a:xfrm>
            <a:off x="4066892" y="451459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5" name="Rectangle 334"/>
          <p:cNvSpPr/>
          <p:nvPr/>
        </p:nvSpPr>
        <p:spPr>
          <a:xfrm>
            <a:off x="4066892" y="461838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6" name="Rectangle 335"/>
          <p:cNvSpPr/>
          <p:nvPr/>
        </p:nvSpPr>
        <p:spPr>
          <a:xfrm>
            <a:off x="4598309" y="408931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7" name="Rectangle 336"/>
          <p:cNvSpPr/>
          <p:nvPr/>
        </p:nvSpPr>
        <p:spPr>
          <a:xfrm>
            <a:off x="4598309" y="419594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8" name="Rectangle 337"/>
          <p:cNvSpPr/>
          <p:nvPr/>
        </p:nvSpPr>
        <p:spPr>
          <a:xfrm>
            <a:off x="4598309" y="429973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9" name="Rectangle 338"/>
          <p:cNvSpPr/>
          <p:nvPr/>
        </p:nvSpPr>
        <p:spPr>
          <a:xfrm>
            <a:off x="4598309" y="44115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0" name="Rectangle 339"/>
          <p:cNvSpPr/>
          <p:nvPr/>
        </p:nvSpPr>
        <p:spPr>
          <a:xfrm>
            <a:off x="4598309" y="451817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1" name="Rectangle 340"/>
          <p:cNvSpPr/>
          <p:nvPr/>
        </p:nvSpPr>
        <p:spPr>
          <a:xfrm>
            <a:off x="4598309" y="462195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2" name="Rectangle 341"/>
          <p:cNvSpPr/>
          <p:nvPr/>
        </p:nvSpPr>
        <p:spPr>
          <a:xfrm>
            <a:off x="5129727" y="47212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3" name="Rectangle 342"/>
          <p:cNvSpPr/>
          <p:nvPr/>
        </p:nvSpPr>
        <p:spPr>
          <a:xfrm>
            <a:off x="5129727" y="482792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4" name="Rectangle 343"/>
          <p:cNvSpPr/>
          <p:nvPr/>
        </p:nvSpPr>
        <p:spPr>
          <a:xfrm>
            <a:off x="5129727" y="493170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5" name="Rectangle 344"/>
          <p:cNvSpPr/>
          <p:nvPr/>
        </p:nvSpPr>
        <p:spPr>
          <a:xfrm>
            <a:off x="5129727" y="50351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6" name="Rectangle 345"/>
          <p:cNvSpPr/>
          <p:nvPr/>
        </p:nvSpPr>
        <p:spPr>
          <a:xfrm>
            <a:off x="5126324" y="451656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7" name="Rectangle 346"/>
          <p:cNvSpPr/>
          <p:nvPr/>
        </p:nvSpPr>
        <p:spPr>
          <a:xfrm>
            <a:off x="5126324" y="46203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8" name="Rectangle 347"/>
          <p:cNvSpPr/>
          <p:nvPr/>
        </p:nvSpPr>
        <p:spPr>
          <a:xfrm>
            <a:off x="6185756" y="47212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9" name="Rectangle 348"/>
          <p:cNvSpPr/>
          <p:nvPr/>
        </p:nvSpPr>
        <p:spPr>
          <a:xfrm>
            <a:off x="6185756" y="482792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0" name="Rectangle 349"/>
          <p:cNvSpPr/>
          <p:nvPr/>
        </p:nvSpPr>
        <p:spPr>
          <a:xfrm>
            <a:off x="6185756" y="493170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1" name="Rectangle 350"/>
          <p:cNvSpPr/>
          <p:nvPr/>
        </p:nvSpPr>
        <p:spPr>
          <a:xfrm>
            <a:off x="6185756" y="50351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2" name="Rectangle 351"/>
          <p:cNvSpPr/>
          <p:nvPr/>
        </p:nvSpPr>
        <p:spPr>
          <a:xfrm>
            <a:off x="6182352" y="451656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3" name="Rectangle 352"/>
          <p:cNvSpPr/>
          <p:nvPr/>
        </p:nvSpPr>
        <p:spPr>
          <a:xfrm>
            <a:off x="6182352" y="46203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4" name="Rectangle 353"/>
          <p:cNvSpPr/>
          <p:nvPr/>
        </p:nvSpPr>
        <p:spPr>
          <a:xfrm>
            <a:off x="5656039" y="408815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355" name="Rectangle 354"/>
          <p:cNvSpPr/>
          <p:nvPr/>
        </p:nvSpPr>
        <p:spPr>
          <a:xfrm>
            <a:off x="5656039" y="419478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356" name="Rectangle 355"/>
          <p:cNvSpPr/>
          <p:nvPr/>
        </p:nvSpPr>
        <p:spPr>
          <a:xfrm>
            <a:off x="5656039" y="4298565"/>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357" name="Rectangle 356"/>
          <p:cNvSpPr/>
          <p:nvPr/>
        </p:nvSpPr>
        <p:spPr>
          <a:xfrm>
            <a:off x="5656039" y="441037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358" name="Rectangle 357"/>
          <p:cNvSpPr/>
          <p:nvPr/>
        </p:nvSpPr>
        <p:spPr>
          <a:xfrm>
            <a:off x="5656039" y="451700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59" name="Rectangle 358"/>
          <p:cNvSpPr/>
          <p:nvPr/>
        </p:nvSpPr>
        <p:spPr>
          <a:xfrm>
            <a:off x="5656039" y="4620791"/>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60" name="Rectangle 359"/>
          <p:cNvSpPr/>
          <p:nvPr/>
        </p:nvSpPr>
        <p:spPr>
          <a:xfrm>
            <a:off x="3392787" y="3926790"/>
            <a:ext cx="32662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361" name="Rectangle 360"/>
          <p:cNvSpPr/>
          <p:nvPr/>
        </p:nvSpPr>
        <p:spPr>
          <a:xfrm>
            <a:off x="3922982" y="3926790"/>
            <a:ext cx="358479"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362" name="Rectangle 361"/>
          <p:cNvSpPr/>
          <p:nvPr/>
        </p:nvSpPr>
        <p:spPr>
          <a:xfrm>
            <a:off x="4450996" y="3926790"/>
            <a:ext cx="341985"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363" name="Rectangle 362"/>
          <p:cNvSpPr/>
          <p:nvPr/>
        </p:nvSpPr>
        <p:spPr>
          <a:xfrm>
            <a:off x="4971158" y="3926790"/>
            <a:ext cx="358171"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400</a:t>
            </a:r>
            <a:endParaRPr lang="en-US" sz="750" kern="0" dirty="0">
              <a:solidFill>
                <a:sysClr val="windowText" lastClr="000000"/>
              </a:solidFill>
            </a:endParaRPr>
          </a:p>
        </p:txBody>
      </p:sp>
      <p:sp>
        <p:nvSpPr>
          <p:cNvPr id="364" name="Rectangle 363"/>
          <p:cNvSpPr/>
          <p:nvPr/>
        </p:nvSpPr>
        <p:spPr>
          <a:xfrm>
            <a:off x="5509307" y="3926790"/>
            <a:ext cx="330658"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500</a:t>
            </a:r>
            <a:endParaRPr lang="en-US" sz="750" kern="0" dirty="0">
              <a:solidFill>
                <a:sysClr val="windowText" lastClr="000000"/>
              </a:solidFill>
            </a:endParaRPr>
          </a:p>
        </p:txBody>
      </p:sp>
      <p:sp>
        <p:nvSpPr>
          <p:cNvPr id="365" name="Rectangle 364"/>
          <p:cNvSpPr/>
          <p:nvPr/>
        </p:nvSpPr>
        <p:spPr>
          <a:xfrm>
            <a:off x="6042970" y="3926790"/>
            <a:ext cx="331631"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600</a:t>
            </a:r>
            <a:endParaRPr lang="en-US" sz="750" kern="0" dirty="0">
              <a:solidFill>
                <a:sysClr val="windowText" lastClr="000000"/>
              </a:solidFill>
            </a:endParaRPr>
          </a:p>
        </p:txBody>
      </p:sp>
      <p:sp>
        <p:nvSpPr>
          <p:cNvPr id="366" name="Rectangle 365"/>
          <p:cNvSpPr/>
          <p:nvPr/>
        </p:nvSpPr>
        <p:spPr>
          <a:xfrm>
            <a:off x="6558528" y="3926790"/>
            <a:ext cx="342386"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700</a:t>
            </a:r>
            <a:endParaRPr lang="en-US" sz="750" kern="0" dirty="0">
              <a:solidFill>
                <a:sysClr val="windowText" lastClr="000000"/>
              </a:solidFill>
            </a:endParaRPr>
          </a:p>
        </p:txBody>
      </p:sp>
      <p:sp>
        <p:nvSpPr>
          <p:cNvPr id="367" name="Rectangle 366"/>
          <p:cNvSpPr/>
          <p:nvPr/>
        </p:nvSpPr>
        <p:spPr>
          <a:xfrm>
            <a:off x="2921485" y="3926789"/>
            <a:ext cx="19137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368" name="Rectangle 367"/>
          <p:cNvSpPr/>
          <p:nvPr/>
        </p:nvSpPr>
        <p:spPr>
          <a:xfrm>
            <a:off x="3002781" y="451175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69" name="Rectangle 368"/>
          <p:cNvSpPr/>
          <p:nvPr/>
        </p:nvSpPr>
        <p:spPr>
          <a:xfrm>
            <a:off x="3002781" y="461553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70" name="Rectangle 369"/>
          <p:cNvSpPr/>
          <p:nvPr/>
        </p:nvSpPr>
        <p:spPr>
          <a:xfrm>
            <a:off x="3002781" y="472216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371" name="Rectangle 370"/>
          <p:cNvSpPr/>
          <p:nvPr/>
        </p:nvSpPr>
        <p:spPr>
          <a:xfrm>
            <a:off x="3002781" y="482879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372" name="Rectangle 371"/>
          <p:cNvSpPr/>
          <p:nvPr/>
        </p:nvSpPr>
        <p:spPr>
          <a:xfrm>
            <a:off x="3002781" y="493258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373" name="Rectangle 372"/>
          <p:cNvSpPr/>
          <p:nvPr/>
        </p:nvSpPr>
        <p:spPr>
          <a:xfrm>
            <a:off x="3002781" y="5036025"/>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374" name="Rectangle 373"/>
          <p:cNvSpPr/>
          <p:nvPr/>
        </p:nvSpPr>
        <p:spPr>
          <a:xfrm>
            <a:off x="3541430" y="408237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375" name="Rectangle 374"/>
          <p:cNvSpPr/>
          <p:nvPr/>
        </p:nvSpPr>
        <p:spPr>
          <a:xfrm>
            <a:off x="3541430" y="418900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376" name="Rectangle 375"/>
          <p:cNvSpPr/>
          <p:nvPr/>
        </p:nvSpPr>
        <p:spPr>
          <a:xfrm>
            <a:off x="3541430" y="429278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377" name="Rectangle 376"/>
          <p:cNvSpPr/>
          <p:nvPr/>
        </p:nvSpPr>
        <p:spPr>
          <a:xfrm>
            <a:off x="3541430" y="440459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378" name="Rectangle 377"/>
          <p:cNvSpPr/>
          <p:nvPr/>
        </p:nvSpPr>
        <p:spPr>
          <a:xfrm>
            <a:off x="3541430" y="451122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79" name="Rectangle 378"/>
          <p:cNvSpPr/>
          <p:nvPr/>
        </p:nvSpPr>
        <p:spPr>
          <a:xfrm>
            <a:off x="3541430" y="461501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80" name="Rectangle 379"/>
          <p:cNvSpPr/>
          <p:nvPr/>
        </p:nvSpPr>
        <p:spPr>
          <a:xfrm>
            <a:off x="4074974" y="472111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381" name="Rectangle 380"/>
          <p:cNvSpPr/>
          <p:nvPr/>
        </p:nvSpPr>
        <p:spPr>
          <a:xfrm>
            <a:off x="4074974" y="48277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382" name="Rectangle 381"/>
          <p:cNvSpPr/>
          <p:nvPr/>
        </p:nvSpPr>
        <p:spPr>
          <a:xfrm>
            <a:off x="4074974" y="493152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383" name="Rectangle 382"/>
          <p:cNvSpPr/>
          <p:nvPr/>
        </p:nvSpPr>
        <p:spPr>
          <a:xfrm>
            <a:off x="4074974" y="503496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384" name="Rectangle 383"/>
          <p:cNvSpPr/>
          <p:nvPr/>
        </p:nvSpPr>
        <p:spPr>
          <a:xfrm>
            <a:off x="4071570" y="4516386"/>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85" name="Rectangle 384"/>
          <p:cNvSpPr/>
          <p:nvPr/>
        </p:nvSpPr>
        <p:spPr>
          <a:xfrm>
            <a:off x="4071570" y="4620171"/>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86" name="Rectangle 385"/>
          <p:cNvSpPr/>
          <p:nvPr/>
        </p:nvSpPr>
        <p:spPr>
          <a:xfrm>
            <a:off x="4066891" y="408446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87" name="Rectangle 386"/>
          <p:cNvSpPr/>
          <p:nvPr/>
        </p:nvSpPr>
        <p:spPr>
          <a:xfrm>
            <a:off x="4598309" y="408839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388" name="Rectangle 387"/>
          <p:cNvSpPr/>
          <p:nvPr/>
        </p:nvSpPr>
        <p:spPr>
          <a:xfrm>
            <a:off x="4598309" y="419502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389" name="Rectangle 388"/>
          <p:cNvSpPr/>
          <p:nvPr/>
        </p:nvSpPr>
        <p:spPr>
          <a:xfrm>
            <a:off x="4598309" y="4298811"/>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390" name="Rectangle 389"/>
          <p:cNvSpPr/>
          <p:nvPr/>
        </p:nvSpPr>
        <p:spPr>
          <a:xfrm>
            <a:off x="4598309" y="441062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391" name="Rectangle 390"/>
          <p:cNvSpPr/>
          <p:nvPr/>
        </p:nvSpPr>
        <p:spPr>
          <a:xfrm>
            <a:off x="4598309" y="451725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92" name="Rectangle 391"/>
          <p:cNvSpPr/>
          <p:nvPr/>
        </p:nvSpPr>
        <p:spPr>
          <a:xfrm>
            <a:off x="4598309" y="462103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93" name="Rectangle 392"/>
          <p:cNvSpPr/>
          <p:nvPr/>
        </p:nvSpPr>
        <p:spPr>
          <a:xfrm>
            <a:off x="5128025" y="472216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394" name="Rectangle 393"/>
          <p:cNvSpPr/>
          <p:nvPr/>
        </p:nvSpPr>
        <p:spPr>
          <a:xfrm>
            <a:off x="5128025" y="482879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395" name="Rectangle 394"/>
          <p:cNvSpPr/>
          <p:nvPr/>
        </p:nvSpPr>
        <p:spPr>
          <a:xfrm>
            <a:off x="5128025" y="493258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396" name="Rectangle 395"/>
          <p:cNvSpPr/>
          <p:nvPr/>
        </p:nvSpPr>
        <p:spPr>
          <a:xfrm>
            <a:off x="5128025" y="50360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397" name="Rectangle 396"/>
          <p:cNvSpPr/>
          <p:nvPr/>
        </p:nvSpPr>
        <p:spPr>
          <a:xfrm>
            <a:off x="5124621" y="4517442"/>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398" name="Rectangle 397"/>
          <p:cNvSpPr/>
          <p:nvPr/>
        </p:nvSpPr>
        <p:spPr>
          <a:xfrm>
            <a:off x="5124621" y="4621227"/>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399" name="Rectangle 398"/>
          <p:cNvSpPr/>
          <p:nvPr/>
        </p:nvSpPr>
        <p:spPr>
          <a:xfrm>
            <a:off x="6189158" y="47265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400" name="Rectangle 399"/>
          <p:cNvSpPr/>
          <p:nvPr/>
        </p:nvSpPr>
        <p:spPr>
          <a:xfrm>
            <a:off x="6189158" y="483317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401" name="Rectangle 400"/>
          <p:cNvSpPr/>
          <p:nvPr/>
        </p:nvSpPr>
        <p:spPr>
          <a:xfrm>
            <a:off x="6189158" y="493695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402" name="Rectangle 401"/>
          <p:cNvSpPr/>
          <p:nvPr/>
        </p:nvSpPr>
        <p:spPr>
          <a:xfrm>
            <a:off x="6189158" y="50404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403" name="Rectangle 402"/>
          <p:cNvSpPr/>
          <p:nvPr/>
        </p:nvSpPr>
        <p:spPr>
          <a:xfrm>
            <a:off x="6185755" y="4521819"/>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404" name="Rectangle 403"/>
          <p:cNvSpPr/>
          <p:nvPr/>
        </p:nvSpPr>
        <p:spPr>
          <a:xfrm>
            <a:off x="6185755" y="4625604"/>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202" name="Left Brace 201"/>
          <p:cNvSpPr/>
          <p:nvPr/>
        </p:nvSpPr>
        <p:spPr>
          <a:xfrm rot="16200000">
            <a:off x="5225656" y="4654119"/>
            <a:ext cx="331428" cy="487205"/>
          </a:xfrm>
          <a:prstGeom prst="leftBrace">
            <a:avLst>
              <a:gd name="adj1" fmla="val 8333"/>
              <a:gd name="adj2" fmla="val 47480"/>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kern="0">
              <a:solidFill>
                <a:sysClr val="windowText" lastClr="000000"/>
              </a:solidFill>
            </a:endParaRPr>
          </a:p>
        </p:txBody>
      </p:sp>
      <p:sp>
        <p:nvSpPr>
          <p:cNvPr id="203" name="Left Brace 202"/>
          <p:cNvSpPr/>
          <p:nvPr/>
        </p:nvSpPr>
        <p:spPr>
          <a:xfrm rot="16200000">
            <a:off x="6292176" y="4664410"/>
            <a:ext cx="331428" cy="487205"/>
          </a:xfrm>
          <a:prstGeom prst="leftBrace">
            <a:avLst>
              <a:gd name="adj1" fmla="val 8333"/>
              <a:gd name="adj2" fmla="val 47480"/>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kern="0">
              <a:solidFill>
                <a:sysClr val="windowText" lastClr="000000"/>
              </a:solidFill>
            </a:endParaRPr>
          </a:p>
        </p:txBody>
      </p:sp>
      <p:cxnSp>
        <p:nvCxnSpPr>
          <p:cNvPr id="208" name="Straight Arrow Connector 207"/>
          <p:cNvCxnSpPr>
            <a:stCxn id="396" idx="0"/>
            <a:endCxn id="40" idx="0"/>
          </p:cNvCxnSpPr>
          <p:nvPr/>
        </p:nvCxnSpPr>
        <p:spPr>
          <a:xfrm>
            <a:off x="5392032" y="5036023"/>
            <a:ext cx="574255" cy="438920"/>
          </a:xfrm>
          <a:prstGeom prst="straightConnector1">
            <a:avLst/>
          </a:prstGeom>
          <a:ln w="190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297946" y="5474943"/>
            <a:ext cx="3336681" cy="658595"/>
          </a:xfrm>
          <a:prstGeom prst="roundRect">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kern="0" dirty="0">
              <a:solidFill>
                <a:srgbClr val="FF0000"/>
              </a:solidFill>
            </a:endParaRPr>
          </a:p>
          <a:p>
            <a:pPr algn="ctr"/>
            <a:r>
              <a:rPr lang="en-US" kern="0" dirty="0">
                <a:solidFill>
                  <a:srgbClr val="FF0000"/>
                </a:solidFill>
              </a:rPr>
              <a:t>Cache Related Preemption Delay (CRPD)</a:t>
            </a:r>
          </a:p>
          <a:p>
            <a:pPr algn="ctr"/>
            <a:endParaRPr lang="en-US" dirty="0"/>
          </a:p>
        </p:txBody>
      </p:sp>
      <p:sp>
        <p:nvSpPr>
          <p:cNvPr id="234" name="Left Brace 233"/>
          <p:cNvSpPr/>
          <p:nvPr/>
        </p:nvSpPr>
        <p:spPr>
          <a:xfrm rot="16200000">
            <a:off x="4166886" y="4661735"/>
            <a:ext cx="331428" cy="487205"/>
          </a:xfrm>
          <a:prstGeom prst="leftBrace">
            <a:avLst>
              <a:gd name="adj1" fmla="val 8333"/>
              <a:gd name="adj2" fmla="val 47480"/>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kern="0">
              <a:solidFill>
                <a:sysClr val="windowText" lastClr="000000"/>
              </a:solidFill>
            </a:endParaRPr>
          </a:p>
        </p:txBody>
      </p:sp>
    </p:spTree>
    <p:extLst>
      <p:ext uri="{BB962C8B-B14F-4D97-AF65-F5344CB8AC3E}">
        <p14:creationId xmlns:p14="http://schemas.microsoft.com/office/powerpoint/2010/main" val="397829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200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5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6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6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6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6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6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6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6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7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7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7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7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7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7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7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7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7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7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8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8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8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8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8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8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86"/>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87"/>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8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8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9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9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9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9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94"/>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95"/>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96"/>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97"/>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98"/>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99"/>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300"/>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301"/>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302"/>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303"/>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304"/>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305"/>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306"/>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307"/>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308"/>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309"/>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310"/>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311"/>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312"/>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313"/>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314"/>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315"/>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316"/>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317"/>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318"/>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319"/>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320"/>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321"/>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322"/>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323"/>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324"/>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325"/>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326"/>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327"/>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328"/>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329"/>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330"/>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331"/>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332"/>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333"/>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334"/>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335"/>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336"/>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337"/>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338"/>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339"/>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340"/>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341"/>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342"/>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343"/>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344"/>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345"/>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346"/>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347"/>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348"/>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349"/>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350"/>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351"/>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352"/>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353"/>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386"/>
                                        </p:tgtEl>
                                        <p:attrNameLst>
                                          <p:attrName>style.visibility</p:attrName>
                                        </p:attrNameLst>
                                      </p:cBhvr>
                                      <p:to>
                                        <p:strVal val="visible"/>
                                      </p:to>
                                    </p:set>
                                  </p:childTnLst>
                                </p:cTn>
                              </p:par>
                              <p:par>
                                <p:cTn id="249" presetID="1" presetClass="entr" presetSubtype="0" fill="hold" grpId="0" nodeType="withEffect">
                                  <p:stCondLst>
                                    <p:cond delay="0"/>
                                  </p:stCondLst>
                                  <p:childTnLst>
                                    <p:set>
                                      <p:cBhvr>
                                        <p:cTn id="250" dur="1" fill="hold">
                                          <p:stCondLst>
                                            <p:cond delay="0"/>
                                          </p:stCondLst>
                                        </p:cTn>
                                        <p:tgtEl>
                                          <p:spTgt spid="239"/>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238"/>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240"/>
                                        </p:tgtEl>
                                        <p:attrNameLst>
                                          <p:attrName>style.visibility</p:attrName>
                                        </p:attrNameLst>
                                      </p:cBhvr>
                                      <p:to>
                                        <p:strVal val="visible"/>
                                      </p:to>
                                    </p:set>
                                  </p:childTnLst>
                                </p:cTn>
                              </p:par>
                              <p:par>
                                <p:cTn id="255" presetID="1" presetClass="entr" presetSubtype="0" fill="hold" nodeType="withEffect">
                                  <p:stCondLst>
                                    <p:cond delay="0"/>
                                  </p:stCondLst>
                                  <p:childTnLst>
                                    <p:set>
                                      <p:cBhvr>
                                        <p:cTn id="256" dur="1" fill="hold">
                                          <p:stCondLst>
                                            <p:cond delay="0"/>
                                          </p:stCondLst>
                                        </p:cTn>
                                        <p:tgtEl>
                                          <p:spTgt spid="241"/>
                                        </p:tgtEl>
                                        <p:attrNameLst>
                                          <p:attrName>style.visibility</p:attrName>
                                        </p:attrNameLst>
                                      </p:cBhvr>
                                      <p:to>
                                        <p:strVal val="visible"/>
                                      </p:to>
                                    </p:set>
                                  </p:childTnLst>
                                </p:cTn>
                              </p:par>
                              <p:par>
                                <p:cTn id="257" presetID="1" presetClass="entr" presetSubtype="0" fill="hold" nodeType="withEffect">
                                  <p:stCondLst>
                                    <p:cond delay="0"/>
                                  </p:stCondLst>
                                  <p:childTnLst>
                                    <p:set>
                                      <p:cBhvr>
                                        <p:cTn id="258" dur="1" fill="hold">
                                          <p:stCondLst>
                                            <p:cond delay="0"/>
                                          </p:stCondLst>
                                        </p:cTn>
                                        <p:tgtEl>
                                          <p:spTgt spid="237"/>
                                        </p:tgtEl>
                                        <p:attrNameLst>
                                          <p:attrName>style.visibility</p:attrName>
                                        </p:attrNameLst>
                                      </p:cBhvr>
                                      <p:to>
                                        <p:strVal val="visible"/>
                                      </p:to>
                                    </p:set>
                                  </p:childTnLst>
                                </p:cTn>
                              </p:par>
                              <p:par>
                                <p:cTn id="259" presetID="1" presetClass="entr" presetSubtype="0" fill="hold" grpId="0" nodeType="withEffect">
                                  <p:stCondLst>
                                    <p:cond delay="0"/>
                                  </p:stCondLst>
                                  <p:childTnLst>
                                    <p:set>
                                      <p:cBhvr>
                                        <p:cTn id="260" dur="1" fill="hold">
                                          <p:stCondLst>
                                            <p:cond delay="0"/>
                                          </p:stCondLst>
                                        </p:cTn>
                                        <p:tgtEl>
                                          <p:spTgt spid="367"/>
                                        </p:tgtEl>
                                        <p:attrNameLst>
                                          <p:attrName>style.visibility</p:attrName>
                                        </p:attrNameLst>
                                      </p:cBhvr>
                                      <p:to>
                                        <p:strVal val="visible"/>
                                      </p:to>
                                    </p:set>
                                  </p:childTnLst>
                                </p:cTn>
                              </p:par>
                              <p:par>
                                <p:cTn id="261" presetID="1" presetClass="entr" presetSubtype="0" fill="hold" grpId="0" nodeType="withEffect">
                                  <p:stCondLst>
                                    <p:cond delay="0"/>
                                  </p:stCondLst>
                                  <p:childTnLst>
                                    <p:set>
                                      <p:cBhvr>
                                        <p:cTn id="262" dur="1" fill="hold">
                                          <p:stCondLst>
                                            <p:cond delay="0"/>
                                          </p:stCondLst>
                                        </p:cTn>
                                        <p:tgtEl>
                                          <p:spTgt spid="360"/>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368"/>
                                        </p:tgtEl>
                                        <p:attrNameLst>
                                          <p:attrName>style.visibility</p:attrName>
                                        </p:attrNameLst>
                                      </p:cBhvr>
                                      <p:to>
                                        <p:strVal val="visible"/>
                                      </p:to>
                                    </p:set>
                                  </p:childTnLst>
                                </p:cTn>
                              </p:par>
                              <p:par>
                                <p:cTn id="267" presetID="1" presetClass="entr" presetSubtype="0" fill="hold" grpId="0" nodeType="withEffect">
                                  <p:stCondLst>
                                    <p:cond delay="0"/>
                                  </p:stCondLst>
                                  <p:childTnLst>
                                    <p:set>
                                      <p:cBhvr>
                                        <p:cTn id="268" dur="1" fill="hold">
                                          <p:stCondLst>
                                            <p:cond delay="0"/>
                                          </p:stCondLst>
                                        </p:cTn>
                                        <p:tgtEl>
                                          <p:spTgt spid="369"/>
                                        </p:tgtEl>
                                        <p:attrNameLst>
                                          <p:attrName>style.visibility</p:attrName>
                                        </p:attrNameLst>
                                      </p:cBhvr>
                                      <p:to>
                                        <p:strVal val="visible"/>
                                      </p:to>
                                    </p:set>
                                  </p:childTnLst>
                                </p:cTn>
                              </p:par>
                              <p:par>
                                <p:cTn id="269" presetID="1" presetClass="entr" presetSubtype="0" fill="hold" grpId="0" nodeType="withEffect">
                                  <p:stCondLst>
                                    <p:cond delay="0"/>
                                  </p:stCondLst>
                                  <p:childTnLst>
                                    <p:set>
                                      <p:cBhvr>
                                        <p:cTn id="270" dur="1" fill="hold">
                                          <p:stCondLst>
                                            <p:cond delay="0"/>
                                          </p:stCondLst>
                                        </p:cTn>
                                        <p:tgtEl>
                                          <p:spTgt spid="370"/>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371"/>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372"/>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373"/>
                                        </p:tgtEl>
                                        <p:attrNameLst>
                                          <p:attrName>style.visibility</p:attrName>
                                        </p:attrNameLst>
                                      </p:cBhvr>
                                      <p:to>
                                        <p:strVal val="visible"/>
                                      </p:to>
                                    </p:set>
                                  </p:childTnLst>
                                </p:cTn>
                              </p:par>
                            </p:childTnLst>
                          </p:cTn>
                        </p:par>
                      </p:childTnLst>
                    </p:cTn>
                  </p:par>
                  <p:par>
                    <p:cTn id="277" fill="hold">
                      <p:stCondLst>
                        <p:cond delay="indefinite"/>
                      </p:stCondLst>
                      <p:childTnLst>
                        <p:par>
                          <p:cTn id="278" fill="hold">
                            <p:stCondLst>
                              <p:cond delay="0"/>
                            </p:stCondLst>
                            <p:childTnLst>
                              <p:par>
                                <p:cTn id="279" presetID="1" presetClass="entr" presetSubtype="0" fill="hold" grpId="0" nodeType="clickEffect">
                                  <p:stCondLst>
                                    <p:cond delay="0"/>
                                  </p:stCondLst>
                                  <p:childTnLst>
                                    <p:set>
                                      <p:cBhvr>
                                        <p:cTn id="280" dur="1" fill="hold">
                                          <p:stCondLst>
                                            <p:cond delay="0"/>
                                          </p:stCondLst>
                                        </p:cTn>
                                        <p:tgtEl>
                                          <p:spTgt spid="243"/>
                                        </p:tgtEl>
                                        <p:attrNameLst>
                                          <p:attrName>style.visibility</p:attrName>
                                        </p:attrNameLst>
                                      </p:cBhvr>
                                      <p:to>
                                        <p:strVal val="visible"/>
                                      </p:to>
                                    </p:set>
                                  </p:childTnLst>
                                </p:cTn>
                              </p:par>
                              <p:par>
                                <p:cTn id="281" presetID="1" presetClass="entr" presetSubtype="0" fill="hold" nodeType="withEffect">
                                  <p:stCondLst>
                                    <p:cond delay="0"/>
                                  </p:stCondLst>
                                  <p:childTnLst>
                                    <p:set>
                                      <p:cBhvr>
                                        <p:cTn id="282" dur="1" fill="hold">
                                          <p:stCondLst>
                                            <p:cond delay="0"/>
                                          </p:stCondLst>
                                        </p:cTn>
                                        <p:tgtEl>
                                          <p:spTgt spid="244"/>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361"/>
                                        </p:tgtEl>
                                        <p:attrNameLst>
                                          <p:attrName>style.visibility</p:attrName>
                                        </p:attrNameLst>
                                      </p:cBhvr>
                                      <p:to>
                                        <p:strVal val="visible"/>
                                      </p:to>
                                    </p:set>
                                  </p:childTnLst>
                                </p:cTn>
                              </p:par>
                            </p:childTnLst>
                          </p:cTn>
                        </p:par>
                      </p:childTnLst>
                    </p:cTn>
                  </p:par>
                  <p:par>
                    <p:cTn id="285" fill="hold">
                      <p:stCondLst>
                        <p:cond delay="indefinite"/>
                      </p:stCondLst>
                      <p:childTnLst>
                        <p:par>
                          <p:cTn id="286" fill="hold">
                            <p:stCondLst>
                              <p:cond delay="0"/>
                            </p:stCondLst>
                            <p:childTnLst>
                              <p:par>
                                <p:cTn id="287" presetID="1" presetClass="entr" presetSubtype="0" fill="hold" grpId="0" nodeType="clickEffect">
                                  <p:stCondLst>
                                    <p:cond delay="0"/>
                                  </p:stCondLst>
                                  <p:childTnLst>
                                    <p:set>
                                      <p:cBhvr>
                                        <p:cTn id="288" dur="1" fill="hold">
                                          <p:stCondLst>
                                            <p:cond delay="0"/>
                                          </p:stCondLst>
                                        </p:cTn>
                                        <p:tgtEl>
                                          <p:spTgt spid="374"/>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375"/>
                                        </p:tgtEl>
                                        <p:attrNameLst>
                                          <p:attrName>style.visibility</p:attrName>
                                        </p:attrNameLst>
                                      </p:cBhvr>
                                      <p:to>
                                        <p:strVal val="visible"/>
                                      </p:to>
                                    </p:set>
                                  </p:childTnLst>
                                </p:cTn>
                              </p:par>
                              <p:par>
                                <p:cTn id="291" presetID="1" presetClass="entr" presetSubtype="0" fill="hold" grpId="0" nodeType="withEffect">
                                  <p:stCondLst>
                                    <p:cond delay="0"/>
                                  </p:stCondLst>
                                  <p:childTnLst>
                                    <p:set>
                                      <p:cBhvr>
                                        <p:cTn id="292" dur="1" fill="hold">
                                          <p:stCondLst>
                                            <p:cond delay="0"/>
                                          </p:stCondLst>
                                        </p:cTn>
                                        <p:tgtEl>
                                          <p:spTgt spid="376"/>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377"/>
                                        </p:tgtEl>
                                        <p:attrNameLst>
                                          <p:attrName>style.visibility</p:attrName>
                                        </p:attrNameLst>
                                      </p:cBhvr>
                                      <p:to>
                                        <p:strVal val="visible"/>
                                      </p:to>
                                    </p:set>
                                  </p:childTnLst>
                                </p:cTn>
                              </p:par>
                              <p:par>
                                <p:cTn id="295" presetID="1" presetClass="entr" presetSubtype="0" fill="hold" grpId="0" nodeType="withEffect">
                                  <p:stCondLst>
                                    <p:cond delay="0"/>
                                  </p:stCondLst>
                                  <p:childTnLst>
                                    <p:set>
                                      <p:cBhvr>
                                        <p:cTn id="296" dur="1" fill="hold">
                                          <p:stCondLst>
                                            <p:cond delay="0"/>
                                          </p:stCondLst>
                                        </p:cTn>
                                        <p:tgtEl>
                                          <p:spTgt spid="378"/>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379"/>
                                        </p:tgtEl>
                                        <p:attrNameLst>
                                          <p:attrName>style.visibility</p:attrName>
                                        </p:attrNameLst>
                                      </p:cBhvr>
                                      <p:to>
                                        <p:strVal val="visible"/>
                                      </p:to>
                                    </p:set>
                                  </p:childTnLst>
                                </p:cTn>
                              </p:par>
                            </p:childTnLst>
                          </p:cTn>
                        </p:par>
                      </p:childTnLst>
                    </p:cTn>
                  </p:par>
                  <p:par>
                    <p:cTn id="299" fill="hold">
                      <p:stCondLst>
                        <p:cond delay="indefinite"/>
                      </p:stCondLst>
                      <p:childTnLst>
                        <p:par>
                          <p:cTn id="300" fill="hold">
                            <p:stCondLst>
                              <p:cond delay="0"/>
                            </p:stCondLst>
                            <p:childTnLst>
                              <p:par>
                                <p:cTn id="301" presetID="1" presetClass="entr" presetSubtype="0" fill="hold" grpId="0" nodeType="clickEffect">
                                  <p:stCondLst>
                                    <p:cond delay="0"/>
                                  </p:stCondLst>
                                  <p:childTnLst>
                                    <p:set>
                                      <p:cBhvr>
                                        <p:cTn id="302" dur="1" fill="hold">
                                          <p:stCondLst>
                                            <p:cond delay="0"/>
                                          </p:stCondLst>
                                        </p:cTn>
                                        <p:tgtEl>
                                          <p:spTgt spid="242"/>
                                        </p:tgtEl>
                                        <p:attrNameLst>
                                          <p:attrName>style.visibility</p:attrName>
                                        </p:attrNameLst>
                                      </p:cBhvr>
                                      <p:to>
                                        <p:strVal val="visible"/>
                                      </p:to>
                                    </p:set>
                                  </p:childTnLst>
                                </p:cTn>
                              </p:par>
                              <p:par>
                                <p:cTn id="303" presetID="1" presetClass="entr" presetSubtype="0" fill="hold" grpId="0" nodeType="withEffect">
                                  <p:stCondLst>
                                    <p:cond delay="0"/>
                                  </p:stCondLst>
                                  <p:childTnLst>
                                    <p:set>
                                      <p:cBhvr>
                                        <p:cTn id="304" dur="1" fill="hold">
                                          <p:stCondLst>
                                            <p:cond delay="0"/>
                                          </p:stCondLst>
                                        </p:cTn>
                                        <p:tgtEl>
                                          <p:spTgt spid="236"/>
                                        </p:tgtEl>
                                        <p:attrNameLst>
                                          <p:attrName>style.visibility</p:attrName>
                                        </p:attrNameLst>
                                      </p:cBhvr>
                                      <p:to>
                                        <p:strVal val="visible"/>
                                      </p:to>
                                    </p:set>
                                  </p:childTnLst>
                                </p:cTn>
                              </p:par>
                              <p:par>
                                <p:cTn id="305" presetID="1" presetClass="entr" presetSubtype="0" fill="hold" grpId="0" nodeType="withEffect">
                                  <p:stCondLst>
                                    <p:cond delay="0"/>
                                  </p:stCondLst>
                                  <p:childTnLst>
                                    <p:set>
                                      <p:cBhvr>
                                        <p:cTn id="306" dur="1" fill="hold">
                                          <p:stCondLst>
                                            <p:cond delay="0"/>
                                          </p:stCondLst>
                                        </p:cTn>
                                        <p:tgtEl>
                                          <p:spTgt spid="362"/>
                                        </p:tgtEl>
                                        <p:attrNameLst>
                                          <p:attrName>style.visibility</p:attrName>
                                        </p:attrNameLst>
                                      </p:cBhvr>
                                      <p:to>
                                        <p:strVal val="visible"/>
                                      </p:to>
                                    </p:set>
                                  </p:childTnLst>
                                </p:cTn>
                              </p:par>
                            </p:childTnLst>
                          </p:cTn>
                        </p:par>
                      </p:childTnLst>
                    </p:cTn>
                  </p:par>
                  <p:par>
                    <p:cTn id="307" fill="hold">
                      <p:stCondLst>
                        <p:cond delay="indefinite"/>
                      </p:stCondLst>
                      <p:childTnLst>
                        <p:par>
                          <p:cTn id="308" fill="hold">
                            <p:stCondLst>
                              <p:cond delay="0"/>
                            </p:stCondLst>
                            <p:childTnLst>
                              <p:par>
                                <p:cTn id="309" presetID="1" presetClass="entr" presetSubtype="0" fill="hold" grpId="0" nodeType="clickEffect">
                                  <p:stCondLst>
                                    <p:cond delay="0"/>
                                  </p:stCondLst>
                                  <p:childTnLst>
                                    <p:set>
                                      <p:cBhvr>
                                        <p:cTn id="310" dur="1" fill="hold">
                                          <p:stCondLst>
                                            <p:cond delay="0"/>
                                          </p:stCondLst>
                                        </p:cTn>
                                        <p:tgtEl>
                                          <p:spTgt spid="384"/>
                                        </p:tgtEl>
                                        <p:attrNameLst>
                                          <p:attrName>style.visibility</p:attrName>
                                        </p:attrNameLst>
                                      </p:cBhvr>
                                      <p:to>
                                        <p:strVal val="visible"/>
                                      </p:to>
                                    </p:set>
                                  </p:childTnLst>
                                </p:cTn>
                              </p:par>
                              <p:par>
                                <p:cTn id="311" presetID="1" presetClass="entr" presetSubtype="0" fill="hold" grpId="0" nodeType="withEffect">
                                  <p:stCondLst>
                                    <p:cond delay="0"/>
                                  </p:stCondLst>
                                  <p:childTnLst>
                                    <p:set>
                                      <p:cBhvr>
                                        <p:cTn id="312" dur="1" fill="hold">
                                          <p:stCondLst>
                                            <p:cond delay="0"/>
                                          </p:stCondLst>
                                        </p:cTn>
                                        <p:tgtEl>
                                          <p:spTgt spid="385"/>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381"/>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380"/>
                                        </p:tgtEl>
                                        <p:attrNameLst>
                                          <p:attrName>style.visibility</p:attrName>
                                        </p:attrNameLst>
                                      </p:cBhvr>
                                      <p:to>
                                        <p:strVal val="visible"/>
                                      </p:to>
                                    </p:set>
                                  </p:childTnLst>
                                </p:cTn>
                              </p:par>
                              <p:par>
                                <p:cTn id="317" presetID="1" presetClass="entr" presetSubtype="0" fill="hold" grpId="0" nodeType="withEffect">
                                  <p:stCondLst>
                                    <p:cond delay="0"/>
                                  </p:stCondLst>
                                  <p:childTnLst>
                                    <p:set>
                                      <p:cBhvr>
                                        <p:cTn id="318" dur="1" fill="hold">
                                          <p:stCondLst>
                                            <p:cond delay="0"/>
                                          </p:stCondLst>
                                        </p:cTn>
                                        <p:tgtEl>
                                          <p:spTgt spid="382"/>
                                        </p:tgtEl>
                                        <p:attrNameLst>
                                          <p:attrName>style.visibility</p:attrName>
                                        </p:attrNameLst>
                                      </p:cBhvr>
                                      <p:to>
                                        <p:strVal val="visible"/>
                                      </p:to>
                                    </p:set>
                                  </p:childTnLst>
                                </p:cTn>
                              </p:par>
                              <p:par>
                                <p:cTn id="319" presetID="1" presetClass="entr" presetSubtype="0" fill="hold" grpId="0" nodeType="withEffect">
                                  <p:stCondLst>
                                    <p:cond delay="0"/>
                                  </p:stCondLst>
                                  <p:childTnLst>
                                    <p:set>
                                      <p:cBhvr>
                                        <p:cTn id="320" dur="1" fill="hold">
                                          <p:stCondLst>
                                            <p:cond delay="0"/>
                                          </p:stCondLst>
                                        </p:cTn>
                                        <p:tgtEl>
                                          <p:spTgt spid="383"/>
                                        </p:tgtEl>
                                        <p:attrNameLst>
                                          <p:attrName>style.visibility</p:attrName>
                                        </p:attrNameLst>
                                      </p:cBhvr>
                                      <p:to>
                                        <p:strVal val="visible"/>
                                      </p:to>
                                    </p:set>
                                  </p:childTnLst>
                                </p:cTn>
                              </p:par>
                            </p:childTnLst>
                          </p:cTn>
                        </p:par>
                      </p:childTnLst>
                    </p:cTn>
                  </p:par>
                  <p:par>
                    <p:cTn id="321" fill="hold">
                      <p:stCondLst>
                        <p:cond delay="indefinite"/>
                      </p:stCondLst>
                      <p:childTnLst>
                        <p:par>
                          <p:cTn id="322" fill="hold">
                            <p:stCondLst>
                              <p:cond delay="0"/>
                            </p:stCondLst>
                            <p:childTnLst>
                              <p:par>
                                <p:cTn id="323" presetID="1" presetClass="entr" presetSubtype="0" fill="hold" grpId="0" nodeType="clickEffect">
                                  <p:stCondLst>
                                    <p:cond delay="0"/>
                                  </p:stCondLst>
                                  <p:childTnLst>
                                    <p:set>
                                      <p:cBhvr>
                                        <p:cTn id="324" dur="1" fill="hold">
                                          <p:stCondLst>
                                            <p:cond delay="0"/>
                                          </p:stCondLst>
                                        </p:cTn>
                                        <p:tgtEl>
                                          <p:spTgt spid="245"/>
                                        </p:tgtEl>
                                        <p:attrNameLst>
                                          <p:attrName>style.visibility</p:attrName>
                                        </p:attrNameLst>
                                      </p:cBhvr>
                                      <p:to>
                                        <p:strVal val="visible"/>
                                      </p:to>
                                    </p:set>
                                  </p:childTnLst>
                                </p:cTn>
                              </p:par>
                              <p:par>
                                <p:cTn id="325" presetID="1" presetClass="entr" presetSubtype="0" fill="hold" nodeType="withEffect">
                                  <p:stCondLst>
                                    <p:cond delay="0"/>
                                  </p:stCondLst>
                                  <p:childTnLst>
                                    <p:set>
                                      <p:cBhvr>
                                        <p:cTn id="326" dur="1" fill="hold">
                                          <p:stCondLst>
                                            <p:cond delay="0"/>
                                          </p:stCondLst>
                                        </p:cTn>
                                        <p:tgtEl>
                                          <p:spTgt spid="246"/>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363"/>
                                        </p:tgtEl>
                                        <p:attrNameLst>
                                          <p:attrName>style.visibility</p:attrName>
                                        </p:attrNameLst>
                                      </p:cBhvr>
                                      <p:to>
                                        <p:strVal val="visible"/>
                                      </p:to>
                                    </p:set>
                                  </p:childTnLst>
                                </p:cTn>
                              </p:par>
                            </p:childTnLst>
                          </p:cTn>
                        </p:par>
                        <p:par>
                          <p:cTn id="329" fill="hold">
                            <p:stCondLst>
                              <p:cond delay="0"/>
                            </p:stCondLst>
                            <p:childTnLst>
                              <p:par>
                                <p:cTn id="330" presetID="1" presetClass="entr" presetSubtype="0" fill="hold" grpId="0" nodeType="afterEffect">
                                  <p:stCondLst>
                                    <p:cond delay="0"/>
                                  </p:stCondLst>
                                  <p:childTnLst>
                                    <p:set>
                                      <p:cBhvr>
                                        <p:cTn id="331" dur="1" fill="hold">
                                          <p:stCondLst>
                                            <p:cond delay="0"/>
                                          </p:stCondLst>
                                        </p:cTn>
                                        <p:tgtEl>
                                          <p:spTgt spid="387"/>
                                        </p:tgtEl>
                                        <p:attrNameLst>
                                          <p:attrName>style.visibility</p:attrName>
                                        </p:attrNameLst>
                                      </p:cBhvr>
                                      <p:to>
                                        <p:strVal val="visible"/>
                                      </p:to>
                                    </p:set>
                                  </p:childTnLst>
                                </p:cTn>
                              </p:par>
                              <p:par>
                                <p:cTn id="332" presetID="1" presetClass="entr" presetSubtype="0" fill="hold" grpId="0" nodeType="withEffect">
                                  <p:stCondLst>
                                    <p:cond delay="0"/>
                                  </p:stCondLst>
                                  <p:childTnLst>
                                    <p:set>
                                      <p:cBhvr>
                                        <p:cTn id="333" dur="1" fill="hold">
                                          <p:stCondLst>
                                            <p:cond delay="0"/>
                                          </p:stCondLst>
                                        </p:cTn>
                                        <p:tgtEl>
                                          <p:spTgt spid="388"/>
                                        </p:tgtEl>
                                        <p:attrNameLst>
                                          <p:attrName>style.visibility</p:attrName>
                                        </p:attrNameLst>
                                      </p:cBhvr>
                                      <p:to>
                                        <p:strVal val="visible"/>
                                      </p:to>
                                    </p:set>
                                  </p:childTnLst>
                                </p:cTn>
                              </p:par>
                              <p:par>
                                <p:cTn id="334" presetID="1" presetClass="entr" presetSubtype="0" fill="hold" grpId="0" nodeType="withEffect">
                                  <p:stCondLst>
                                    <p:cond delay="0"/>
                                  </p:stCondLst>
                                  <p:childTnLst>
                                    <p:set>
                                      <p:cBhvr>
                                        <p:cTn id="335" dur="1" fill="hold">
                                          <p:stCondLst>
                                            <p:cond delay="0"/>
                                          </p:stCondLst>
                                        </p:cTn>
                                        <p:tgtEl>
                                          <p:spTgt spid="389"/>
                                        </p:tgtEl>
                                        <p:attrNameLst>
                                          <p:attrName>style.visibility</p:attrName>
                                        </p:attrNameLst>
                                      </p:cBhvr>
                                      <p:to>
                                        <p:strVal val="visible"/>
                                      </p:to>
                                    </p:set>
                                  </p:childTnLst>
                                </p:cTn>
                              </p:par>
                              <p:par>
                                <p:cTn id="336" presetID="1" presetClass="entr" presetSubtype="0" fill="hold" grpId="0" nodeType="withEffect">
                                  <p:stCondLst>
                                    <p:cond delay="0"/>
                                  </p:stCondLst>
                                  <p:childTnLst>
                                    <p:set>
                                      <p:cBhvr>
                                        <p:cTn id="337" dur="1" fill="hold">
                                          <p:stCondLst>
                                            <p:cond delay="0"/>
                                          </p:stCondLst>
                                        </p:cTn>
                                        <p:tgtEl>
                                          <p:spTgt spid="390"/>
                                        </p:tgtEl>
                                        <p:attrNameLst>
                                          <p:attrName>style.visibility</p:attrName>
                                        </p:attrNameLst>
                                      </p:cBhvr>
                                      <p:to>
                                        <p:strVal val="visible"/>
                                      </p:to>
                                    </p:set>
                                  </p:childTnLst>
                                </p:cTn>
                              </p:par>
                              <p:par>
                                <p:cTn id="338" presetID="1" presetClass="entr" presetSubtype="0" fill="hold" grpId="0" nodeType="withEffect">
                                  <p:stCondLst>
                                    <p:cond delay="0"/>
                                  </p:stCondLst>
                                  <p:childTnLst>
                                    <p:set>
                                      <p:cBhvr>
                                        <p:cTn id="339" dur="1" fill="hold">
                                          <p:stCondLst>
                                            <p:cond delay="0"/>
                                          </p:stCondLst>
                                        </p:cTn>
                                        <p:tgtEl>
                                          <p:spTgt spid="391"/>
                                        </p:tgtEl>
                                        <p:attrNameLst>
                                          <p:attrName>style.visibility</p:attrName>
                                        </p:attrNameLst>
                                      </p:cBhvr>
                                      <p:to>
                                        <p:strVal val="visible"/>
                                      </p:to>
                                    </p:set>
                                  </p:childTnLst>
                                </p:cTn>
                              </p:par>
                              <p:par>
                                <p:cTn id="340" presetID="1" presetClass="entr" presetSubtype="0" fill="hold" grpId="0" nodeType="withEffect">
                                  <p:stCondLst>
                                    <p:cond delay="0"/>
                                  </p:stCondLst>
                                  <p:childTnLst>
                                    <p:set>
                                      <p:cBhvr>
                                        <p:cTn id="341" dur="1" fill="hold">
                                          <p:stCondLst>
                                            <p:cond delay="0"/>
                                          </p:stCondLst>
                                        </p:cTn>
                                        <p:tgtEl>
                                          <p:spTgt spid="392"/>
                                        </p:tgtEl>
                                        <p:attrNameLst>
                                          <p:attrName>style.visibility</p:attrName>
                                        </p:attrNameLst>
                                      </p:cBhvr>
                                      <p:to>
                                        <p:strVal val="visible"/>
                                      </p:to>
                                    </p:set>
                                  </p:childTnLst>
                                </p:cTn>
                              </p:par>
                            </p:childTnLst>
                          </p:cTn>
                        </p:par>
                      </p:childTnLst>
                    </p:cTn>
                  </p:par>
                  <p:par>
                    <p:cTn id="342" fill="hold">
                      <p:stCondLst>
                        <p:cond delay="indefinite"/>
                      </p:stCondLst>
                      <p:childTnLst>
                        <p:par>
                          <p:cTn id="343" fill="hold">
                            <p:stCondLst>
                              <p:cond delay="0"/>
                            </p:stCondLst>
                            <p:childTnLst>
                              <p:par>
                                <p:cTn id="344" presetID="1" presetClass="entr" presetSubtype="0" fill="hold" grpId="0" nodeType="clickEffect">
                                  <p:stCondLst>
                                    <p:cond delay="0"/>
                                  </p:stCondLst>
                                  <p:childTnLst>
                                    <p:set>
                                      <p:cBhvr>
                                        <p:cTn id="345" dur="1" fill="hold">
                                          <p:stCondLst>
                                            <p:cond delay="0"/>
                                          </p:stCondLst>
                                        </p:cTn>
                                        <p:tgtEl>
                                          <p:spTgt spid="248"/>
                                        </p:tgtEl>
                                        <p:attrNameLst>
                                          <p:attrName>style.visibility</p:attrName>
                                        </p:attrNameLst>
                                      </p:cBhvr>
                                      <p:to>
                                        <p:strVal val="visible"/>
                                      </p:to>
                                    </p:set>
                                  </p:childTnLst>
                                </p:cTn>
                              </p:par>
                              <p:par>
                                <p:cTn id="346" presetID="1" presetClass="entr" presetSubtype="0" fill="hold" grpId="0" nodeType="withEffect">
                                  <p:stCondLst>
                                    <p:cond delay="0"/>
                                  </p:stCondLst>
                                  <p:childTnLst>
                                    <p:set>
                                      <p:cBhvr>
                                        <p:cTn id="347" dur="1" fill="hold">
                                          <p:stCondLst>
                                            <p:cond delay="0"/>
                                          </p:stCondLst>
                                        </p:cTn>
                                        <p:tgtEl>
                                          <p:spTgt spid="247"/>
                                        </p:tgtEl>
                                        <p:attrNameLst>
                                          <p:attrName>style.visibility</p:attrName>
                                        </p:attrNameLst>
                                      </p:cBhvr>
                                      <p:to>
                                        <p:strVal val="visible"/>
                                      </p:to>
                                    </p:set>
                                  </p:childTnLst>
                                </p:cTn>
                              </p:par>
                              <p:par>
                                <p:cTn id="348" presetID="1" presetClass="entr" presetSubtype="0" fill="hold" grpId="0" nodeType="withEffect">
                                  <p:stCondLst>
                                    <p:cond delay="0"/>
                                  </p:stCondLst>
                                  <p:childTnLst>
                                    <p:set>
                                      <p:cBhvr>
                                        <p:cTn id="349" dur="1" fill="hold">
                                          <p:stCondLst>
                                            <p:cond delay="0"/>
                                          </p:stCondLst>
                                        </p:cTn>
                                        <p:tgtEl>
                                          <p:spTgt spid="364"/>
                                        </p:tgtEl>
                                        <p:attrNameLst>
                                          <p:attrName>style.visibility</p:attrName>
                                        </p:attrNameLst>
                                      </p:cBhvr>
                                      <p:to>
                                        <p:strVal val="visible"/>
                                      </p:to>
                                    </p:set>
                                  </p:childTnLst>
                                </p:cTn>
                              </p:par>
                              <p:par>
                                <p:cTn id="350" presetID="1" presetClass="entr" presetSubtype="0" fill="hold" grpId="0" nodeType="withEffect">
                                  <p:stCondLst>
                                    <p:cond delay="0"/>
                                  </p:stCondLst>
                                  <p:childTnLst>
                                    <p:set>
                                      <p:cBhvr>
                                        <p:cTn id="351" dur="1" fill="hold">
                                          <p:stCondLst>
                                            <p:cond delay="0"/>
                                          </p:stCondLst>
                                        </p:cTn>
                                        <p:tgtEl>
                                          <p:spTgt spid="397"/>
                                        </p:tgtEl>
                                        <p:attrNameLst>
                                          <p:attrName>style.visibility</p:attrName>
                                        </p:attrNameLst>
                                      </p:cBhvr>
                                      <p:to>
                                        <p:strVal val="visible"/>
                                      </p:to>
                                    </p:set>
                                  </p:childTnLst>
                                </p:cTn>
                              </p:par>
                              <p:par>
                                <p:cTn id="352" presetID="1" presetClass="entr" presetSubtype="0" fill="hold" grpId="0" nodeType="withEffect">
                                  <p:stCondLst>
                                    <p:cond delay="0"/>
                                  </p:stCondLst>
                                  <p:childTnLst>
                                    <p:set>
                                      <p:cBhvr>
                                        <p:cTn id="353" dur="1" fill="hold">
                                          <p:stCondLst>
                                            <p:cond delay="0"/>
                                          </p:stCondLst>
                                        </p:cTn>
                                        <p:tgtEl>
                                          <p:spTgt spid="398"/>
                                        </p:tgtEl>
                                        <p:attrNameLst>
                                          <p:attrName>style.visibility</p:attrName>
                                        </p:attrNameLst>
                                      </p:cBhvr>
                                      <p:to>
                                        <p:strVal val="visible"/>
                                      </p:to>
                                    </p:set>
                                  </p:childTnLst>
                                </p:cTn>
                              </p:par>
                              <p:par>
                                <p:cTn id="354" presetID="1" presetClass="entr" presetSubtype="0" fill="hold" grpId="0" nodeType="withEffect">
                                  <p:stCondLst>
                                    <p:cond delay="0"/>
                                  </p:stCondLst>
                                  <p:childTnLst>
                                    <p:set>
                                      <p:cBhvr>
                                        <p:cTn id="355" dur="1" fill="hold">
                                          <p:stCondLst>
                                            <p:cond delay="0"/>
                                          </p:stCondLst>
                                        </p:cTn>
                                        <p:tgtEl>
                                          <p:spTgt spid="393"/>
                                        </p:tgtEl>
                                        <p:attrNameLst>
                                          <p:attrName>style.visibility</p:attrName>
                                        </p:attrNameLst>
                                      </p:cBhvr>
                                      <p:to>
                                        <p:strVal val="visible"/>
                                      </p:to>
                                    </p:set>
                                  </p:childTnLst>
                                </p:cTn>
                              </p:par>
                              <p:par>
                                <p:cTn id="356" presetID="1" presetClass="entr" presetSubtype="0" fill="hold" grpId="0" nodeType="withEffect">
                                  <p:stCondLst>
                                    <p:cond delay="0"/>
                                  </p:stCondLst>
                                  <p:childTnLst>
                                    <p:set>
                                      <p:cBhvr>
                                        <p:cTn id="357" dur="1" fill="hold">
                                          <p:stCondLst>
                                            <p:cond delay="0"/>
                                          </p:stCondLst>
                                        </p:cTn>
                                        <p:tgtEl>
                                          <p:spTgt spid="395"/>
                                        </p:tgtEl>
                                        <p:attrNameLst>
                                          <p:attrName>style.visibility</p:attrName>
                                        </p:attrNameLst>
                                      </p:cBhvr>
                                      <p:to>
                                        <p:strVal val="visible"/>
                                      </p:to>
                                    </p:set>
                                  </p:childTnLst>
                                </p:cTn>
                              </p:par>
                              <p:par>
                                <p:cTn id="358" presetID="1" presetClass="entr" presetSubtype="0" fill="hold" grpId="0" nodeType="withEffect">
                                  <p:stCondLst>
                                    <p:cond delay="0"/>
                                  </p:stCondLst>
                                  <p:childTnLst>
                                    <p:set>
                                      <p:cBhvr>
                                        <p:cTn id="359" dur="1" fill="hold">
                                          <p:stCondLst>
                                            <p:cond delay="0"/>
                                          </p:stCondLst>
                                        </p:cTn>
                                        <p:tgtEl>
                                          <p:spTgt spid="394"/>
                                        </p:tgtEl>
                                        <p:attrNameLst>
                                          <p:attrName>style.visibility</p:attrName>
                                        </p:attrNameLst>
                                      </p:cBhvr>
                                      <p:to>
                                        <p:strVal val="visible"/>
                                      </p:to>
                                    </p:set>
                                  </p:childTnLst>
                                </p:cTn>
                              </p:par>
                              <p:par>
                                <p:cTn id="360" presetID="1" presetClass="entr" presetSubtype="0" fill="hold" grpId="0" nodeType="withEffect">
                                  <p:stCondLst>
                                    <p:cond delay="0"/>
                                  </p:stCondLst>
                                  <p:childTnLst>
                                    <p:set>
                                      <p:cBhvr>
                                        <p:cTn id="361" dur="1" fill="hold">
                                          <p:stCondLst>
                                            <p:cond delay="0"/>
                                          </p:stCondLst>
                                        </p:cTn>
                                        <p:tgtEl>
                                          <p:spTgt spid="396"/>
                                        </p:tgtEl>
                                        <p:attrNameLst>
                                          <p:attrName>style.visibility</p:attrName>
                                        </p:attrNameLst>
                                      </p:cBhvr>
                                      <p:to>
                                        <p:strVal val="visible"/>
                                      </p:to>
                                    </p:set>
                                  </p:childTnLst>
                                </p:cTn>
                              </p:par>
                            </p:childTnLst>
                          </p:cTn>
                        </p:par>
                      </p:childTnLst>
                    </p:cTn>
                  </p:par>
                  <p:par>
                    <p:cTn id="362" fill="hold">
                      <p:stCondLst>
                        <p:cond delay="indefinite"/>
                      </p:stCondLst>
                      <p:childTnLst>
                        <p:par>
                          <p:cTn id="363" fill="hold">
                            <p:stCondLst>
                              <p:cond delay="0"/>
                            </p:stCondLst>
                            <p:childTnLst>
                              <p:par>
                                <p:cTn id="364" presetID="1" presetClass="entr" presetSubtype="0" fill="hold" grpId="0" nodeType="clickEffect">
                                  <p:stCondLst>
                                    <p:cond delay="0"/>
                                  </p:stCondLst>
                                  <p:childTnLst>
                                    <p:set>
                                      <p:cBhvr>
                                        <p:cTn id="365" dur="1" fill="hold">
                                          <p:stCondLst>
                                            <p:cond delay="0"/>
                                          </p:stCondLst>
                                        </p:cTn>
                                        <p:tgtEl>
                                          <p:spTgt spid="249"/>
                                        </p:tgtEl>
                                        <p:attrNameLst>
                                          <p:attrName>style.visibility</p:attrName>
                                        </p:attrNameLst>
                                      </p:cBhvr>
                                      <p:to>
                                        <p:strVal val="visible"/>
                                      </p:to>
                                    </p:set>
                                  </p:childTnLst>
                                </p:cTn>
                              </p:par>
                              <p:par>
                                <p:cTn id="366" presetID="1" presetClass="entr" presetSubtype="0" fill="hold" nodeType="withEffect">
                                  <p:stCondLst>
                                    <p:cond delay="0"/>
                                  </p:stCondLst>
                                  <p:childTnLst>
                                    <p:set>
                                      <p:cBhvr>
                                        <p:cTn id="367" dur="1" fill="hold">
                                          <p:stCondLst>
                                            <p:cond delay="0"/>
                                          </p:stCondLst>
                                        </p:cTn>
                                        <p:tgtEl>
                                          <p:spTgt spid="250"/>
                                        </p:tgtEl>
                                        <p:attrNameLst>
                                          <p:attrName>style.visibility</p:attrName>
                                        </p:attrNameLst>
                                      </p:cBhvr>
                                      <p:to>
                                        <p:strVal val="visible"/>
                                      </p:to>
                                    </p:set>
                                  </p:childTnLst>
                                </p:cTn>
                              </p:par>
                              <p:par>
                                <p:cTn id="368" presetID="1" presetClass="entr" presetSubtype="0" fill="hold" grpId="0" nodeType="withEffect">
                                  <p:stCondLst>
                                    <p:cond delay="0"/>
                                  </p:stCondLst>
                                  <p:childTnLst>
                                    <p:set>
                                      <p:cBhvr>
                                        <p:cTn id="369" dur="1" fill="hold">
                                          <p:stCondLst>
                                            <p:cond delay="0"/>
                                          </p:stCondLst>
                                        </p:cTn>
                                        <p:tgtEl>
                                          <p:spTgt spid="365"/>
                                        </p:tgtEl>
                                        <p:attrNameLst>
                                          <p:attrName>style.visibility</p:attrName>
                                        </p:attrNameLst>
                                      </p:cBhvr>
                                      <p:to>
                                        <p:strVal val="visible"/>
                                      </p:to>
                                    </p:set>
                                  </p:childTnLst>
                                </p:cTn>
                              </p:par>
                              <p:par>
                                <p:cTn id="370" presetID="1" presetClass="entr" presetSubtype="0" fill="hold" grpId="0" nodeType="withEffect">
                                  <p:stCondLst>
                                    <p:cond delay="0"/>
                                  </p:stCondLst>
                                  <p:childTnLst>
                                    <p:set>
                                      <p:cBhvr>
                                        <p:cTn id="371" dur="1" fill="hold">
                                          <p:stCondLst>
                                            <p:cond delay="0"/>
                                          </p:stCondLst>
                                        </p:cTn>
                                        <p:tgtEl>
                                          <p:spTgt spid="354"/>
                                        </p:tgtEl>
                                        <p:attrNameLst>
                                          <p:attrName>style.visibility</p:attrName>
                                        </p:attrNameLst>
                                      </p:cBhvr>
                                      <p:to>
                                        <p:strVal val="visible"/>
                                      </p:to>
                                    </p:set>
                                  </p:childTnLst>
                                </p:cTn>
                              </p:par>
                              <p:par>
                                <p:cTn id="372" presetID="1" presetClass="entr" presetSubtype="0" fill="hold" grpId="0" nodeType="withEffect">
                                  <p:stCondLst>
                                    <p:cond delay="0"/>
                                  </p:stCondLst>
                                  <p:childTnLst>
                                    <p:set>
                                      <p:cBhvr>
                                        <p:cTn id="373" dur="1" fill="hold">
                                          <p:stCondLst>
                                            <p:cond delay="0"/>
                                          </p:stCondLst>
                                        </p:cTn>
                                        <p:tgtEl>
                                          <p:spTgt spid="355"/>
                                        </p:tgtEl>
                                        <p:attrNameLst>
                                          <p:attrName>style.visibility</p:attrName>
                                        </p:attrNameLst>
                                      </p:cBhvr>
                                      <p:to>
                                        <p:strVal val="visible"/>
                                      </p:to>
                                    </p:set>
                                  </p:childTnLst>
                                </p:cTn>
                              </p:par>
                              <p:par>
                                <p:cTn id="374" presetID="1" presetClass="entr" presetSubtype="0" fill="hold" grpId="0" nodeType="withEffect">
                                  <p:stCondLst>
                                    <p:cond delay="0"/>
                                  </p:stCondLst>
                                  <p:childTnLst>
                                    <p:set>
                                      <p:cBhvr>
                                        <p:cTn id="375" dur="1" fill="hold">
                                          <p:stCondLst>
                                            <p:cond delay="0"/>
                                          </p:stCondLst>
                                        </p:cTn>
                                        <p:tgtEl>
                                          <p:spTgt spid="356"/>
                                        </p:tgtEl>
                                        <p:attrNameLst>
                                          <p:attrName>style.visibility</p:attrName>
                                        </p:attrNameLst>
                                      </p:cBhvr>
                                      <p:to>
                                        <p:strVal val="visible"/>
                                      </p:to>
                                    </p:set>
                                  </p:childTnLst>
                                </p:cTn>
                              </p:par>
                              <p:par>
                                <p:cTn id="376" presetID="1" presetClass="entr" presetSubtype="0" fill="hold" grpId="0" nodeType="withEffect">
                                  <p:stCondLst>
                                    <p:cond delay="0"/>
                                  </p:stCondLst>
                                  <p:childTnLst>
                                    <p:set>
                                      <p:cBhvr>
                                        <p:cTn id="377" dur="1" fill="hold">
                                          <p:stCondLst>
                                            <p:cond delay="0"/>
                                          </p:stCondLst>
                                        </p:cTn>
                                        <p:tgtEl>
                                          <p:spTgt spid="357"/>
                                        </p:tgtEl>
                                        <p:attrNameLst>
                                          <p:attrName>style.visibility</p:attrName>
                                        </p:attrNameLst>
                                      </p:cBhvr>
                                      <p:to>
                                        <p:strVal val="visible"/>
                                      </p:to>
                                    </p:set>
                                  </p:childTnLst>
                                </p:cTn>
                              </p:par>
                              <p:par>
                                <p:cTn id="378" presetID="1" presetClass="entr" presetSubtype="0" fill="hold" grpId="0" nodeType="withEffect">
                                  <p:stCondLst>
                                    <p:cond delay="0"/>
                                  </p:stCondLst>
                                  <p:childTnLst>
                                    <p:set>
                                      <p:cBhvr>
                                        <p:cTn id="379" dur="1" fill="hold">
                                          <p:stCondLst>
                                            <p:cond delay="0"/>
                                          </p:stCondLst>
                                        </p:cTn>
                                        <p:tgtEl>
                                          <p:spTgt spid="358"/>
                                        </p:tgtEl>
                                        <p:attrNameLst>
                                          <p:attrName>style.visibility</p:attrName>
                                        </p:attrNameLst>
                                      </p:cBhvr>
                                      <p:to>
                                        <p:strVal val="visible"/>
                                      </p:to>
                                    </p:set>
                                  </p:childTnLst>
                                </p:cTn>
                              </p:par>
                              <p:par>
                                <p:cTn id="380" presetID="1" presetClass="entr" presetSubtype="0" fill="hold" grpId="0" nodeType="withEffect">
                                  <p:stCondLst>
                                    <p:cond delay="0"/>
                                  </p:stCondLst>
                                  <p:childTnLst>
                                    <p:set>
                                      <p:cBhvr>
                                        <p:cTn id="381" dur="1" fill="hold">
                                          <p:stCondLst>
                                            <p:cond delay="0"/>
                                          </p:stCondLst>
                                        </p:cTn>
                                        <p:tgtEl>
                                          <p:spTgt spid="359"/>
                                        </p:tgtEl>
                                        <p:attrNameLst>
                                          <p:attrName>style.visibility</p:attrName>
                                        </p:attrNameLst>
                                      </p:cBhvr>
                                      <p:to>
                                        <p:strVal val="visible"/>
                                      </p:to>
                                    </p:set>
                                  </p:childTnLst>
                                </p:cTn>
                              </p:par>
                              <p:par>
                                <p:cTn id="382" presetID="1" presetClass="entr" presetSubtype="0" fill="hold" grpId="0" nodeType="withEffect">
                                  <p:stCondLst>
                                    <p:cond delay="0"/>
                                  </p:stCondLst>
                                  <p:childTnLst>
                                    <p:set>
                                      <p:cBhvr>
                                        <p:cTn id="383" dur="1" fill="hold">
                                          <p:stCondLst>
                                            <p:cond delay="0"/>
                                          </p:stCondLst>
                                        </p:cTn>
                                        <p:tgtEl>
                                          <p:spTgt spid="252"/>
                                        </p:tgtEl>
                                        <p:attrNameLst>
                                          <p:attrName>style.visibility</p:attrName>
                                        </p:attrNameLst>
                                      </p:cBhvr>
                                      <p:to>
                                        <p:strVal val="visible"/>
                                      </p:to>
                                    </p:set>
                                  </p:childTnLst>
                                </p:cTn>
                              </p:par>
                              <p:par>
                                <p:cTn id="384" presetID="1" presetClass="entr" presetSubtype="0" fill="hold" grpId="0" nodeType="withEffect">
                                  <p:stCondLst>
                                    <p:cond delay="0"/>
                                  </p:stCondLst>
                                  <p:childTnLst>
                                    <p:set>
                                      <p:cBhvr>
                                        <p:cTn id="385" dur="1" fill="hold">
                                          <p:stCondLst>
                                            <p:cond delay="0"/>
                                          </p:stCondLst>
                                        </p:cTn>
                                        <p:tgtEl>
                                          <p:spTgt spid="251"/>
                                        </p:tgtEl>
                                        <p:attrNameLst>
                                          <p:attrName>style.visibility</p:attrName>
                                        </p:attrNameLst>
                                      </p:cBhvr>
                                      <p:to>
                                        <p:strVal val="visible"/>
                                      </p:to>
                                    </p:set>
                                  </p:childTnLst>
                                </p:cTn>
                              </p:par>
                              <p:par>
                                <p:cTn id="386" presetID="1" presetClass="entr" presetSubtype="0" fill="hold" grpId="0" nodeType="withEffect">
                                  <p:stCondLst>
                                    <p:cond delay="0"/>
                                  </p:stCondLst>
                                  <p:childTnLst>
                                    <p:set>
                                      <p:cBhvr>
                                        <p:cTn id="387" dur="1" fill="hold">
                                          <p:stCondLst>
                                            <p:cond delay="0"/>
                                          </p:stCondLst>
                                        </p:cTn>
                                        <p:tgtEl>
                                          <p:spTgt spid="366"/>
                                        </p:tgtEl>
                                        <p:attrNameLst>
                                          <p:attrName>style.visibility</p:attrName>
                                        </p:attrNameLst>
                                      </p:cBhvr>
                                      <p:to>
                                        <p:strVal val="visible"/>
                                      </p:to>
                                    </p:set>
                                  </p:childTnLst>
                                </p:cTn>
                              </p:par>
                              <p:par>
                                <p:cTn id="388" presetID="1" presetClass="entr" presetSubtype="0" fill="hold" grpId="0" nodeType="withEffect">
                                  <p:stCondLst>
                                    <p:cond delay="0"/>
                                  </p:stCondLst>
                                  <p:childTnLst>
                                    <p:set>
                                      <p:cBhvr>
                                        <p:cTn id="389" dur="1" fill="hold">
                                          <p:stCondLst>
                                            <p:cond delay="0"/>
                                          </p:stCondLst>
                                        </p:cTn>
                                        <p:tgtEl>
                                          <p:spTgt spid="403"/>
                                        </p:tgtEl>
                                        <p:attrNameLst>
                                          <p:attrName>style.visibility</p:attrName>
                                        </p:attrNameLst>
                                      </p:cBhvr>
                                      <p:to>
                                        <p:strVal val="visible"/>
                                      </p:to>
                                    </p:set>
                                  </p:childTnLst>
                                </p:cTn>
                              </p:par>
                              <p:par>
                                <p:cTn id="390" presetID="1" presetClass="entr" presetSubtype="0" fill="hold" grpId="0" nodeType="withEffect">
                                  <p:stCondLst>
                                    <p:cond delay="0"/>
                                  </p:stCondLst>
                                  <p:childTnLst>
                                    <p:set>
                                      <p:cBhvr>
                                        <p:cTn id="391" dur="1" fill="hold">
                                          <p:stCondLst>
                                            <p:cond delay="0"/>
                                          </p:stCondLst>
                                        </p:cTn>
                                        <p:tgtEl>
                                          <p:spTgt spid="404"/>
                                        </p:tgtEl>
                                        <p:attrNameLst>
                                          <p:attrName>style.visibility</p:attrName>
                                        </p:attrNameLst>
                                      </p:cBhvr>
                                      <p:to>
                                        <p:strVal val="visible"/>
                                      </p:to>
                                    </p:set>
                                  </p:childTnLst>
                                </p:cTn>
                              </p:par>
                              <p:par>
                                <p:cTn id="392" presetID="1" presetClass="entr" presetSubtype="0" fill="hold" grpId="0" nodeType="withEffect">
                                  <p:stCondLst>
                                    <p:cond delay="0"/>
                                  </p:stCondLst>
                                  <p:childTnLst>
                                    <p:set>
                                      <p:cBhvr>
                                        <p:cTn id="393" dur="1" fill="hold">
                                          <p:stCondLst>
                                            <p:cond delay="0"/>
                                          </p:stCondLst>
                                        </p:cTn>
                                        <p:tgtEl>
                                          <p:spTgt spid="400"/>
                                        </p:tgtEl>
                                        <p:attrNameLst>
                                          <p:attrName>style.visibility</p:attrName>
                                        </p:attrNameLst>
                                      </p:cBhvr>
                                      <p:to>
                                        <p:strVal val="visible"/>
                                      </p:to>
                                    </p:set>
                                  </p:childTnLst>
                                </p:cTn>
                              </p:par>
                              <p:par>
                                <p:cTn id="394" presetID="1" presetClass="entr" presetSubtype="0" fill="hold" grpId="0" nodeType="withEffect">
                                  <p:stCondLst>
                                    <p:cond delay="0"/>
                                  </p:stCondLst>
                                  <p:childTnLst>
                                    <p:set>
                                      <p:cBhvr>
                                        <p:cTn id="395" dur="1" fill="hold">
                                          <p:stCondLst>
                                            <p:cond delay="0"/>
                                          </p:stCondLst>
                                        </p:cTn>
                                        <p:tgtEl>
                                          <p:spTgt spid="399"/>
                                        </p:tgtEl>
                                        <p:attrNameLst>
                                          <p:attrName>style.visibility</p:attrName>
                                        </p:attrNameLst>
                                      </p:cBhvr>
                                      <p:to>
                                        <p:strVal val="visible"/>
                                      </p:to>
                                    </p:set>
                                  </p:childTnLst>
                                </p:cTn>
                              </p:par>
                              <p:par>
                                <p:cTn id="396" presetID="1" presetClass="entr" presetSubtype="0" fill="hold" grpId="0" nodeType="withEffect">
                                  <p:stCondLst>
                                    <p:cond delay="0"/>
                                  </p:stCondLst>
                                  <p:childTnLst>
                                    <p:set>
                                      <p:cBhvr>
                                        <p:cTn id="397" dur="1" fill="hold">
                                          <p:stCondLst>
                                            <p:cond delay="0"/>
                                          </p:stCondLst>
                                        </p:cTn>
                                        <p:tgtEl>
                                          <p:spTgt spid="401"/>
                                        </p:tgtEl>
                                        <p:attrNameLst>
                                          <p:attrName>style.visibility</p:attrName>
                                        </p:attrNameLst>
                                      </p:cBhvr>
                                      <p:to>
                                        <p:strVal val="visible"/>
                                      </p:to>
                                    </p:set>
                                  </p:childTnLst>
                                </p:cTn>
                              </p:par>
                              <p:par>
                                <p:cTn id="398" presetID="1" presetClass="entr" presetSubtype="0" fill="hold" grpId="0" nodeType="withEffect">
                                  <p:stCondLst>
                                    <p:cond delay="0"/>
                                  </p:stCondLst>
                                  <p:childTnLst>
                                    <p:set>
                                      <p:cBhvr>
                                        <p:cTn id="399" dur="1" fill="hold">
                                          <p:stCondLst>
                                            <p:cond delay="0"/>
                                          </p:stCondLst>
                                        </p:cTn>
                                        <p:tgtEl>
                                          <p:spTgt spid="402"/>
                                        </p:tgtEl>
                                        <p:attrNameLst>
                                          <p:attrName>style.visibility</p:attrName>
                                        </p:attrNameLst>
                                      </p:cBhvr>
                                      <p:to>
                                        <p:strVal val="visible"/>
                                      </p:to>
                                    </p:set>
                                  </p:childTnLst>
                                </p:cTn>
                              </p:par>
                            </p:childTnLst>
                          </p:cTn>
                        </p:par>
                      </p:childTnLst>
                    </p:cTn>
                  </p:par>
                  <p:par>
                    <p:cTn id="400" fill="hold">
                      <p:stCondLst>
                        <p:cond delay="indefinite"/>
                      </p:stCondLst>
                      <p:childTnLst>
                        <p:par>
                          <p:cTn id="401" fill="hold">
                            <p:stCondLst>
                              <p:cond delay="0"/>
                            </p:stCondLst>
                            <p:childTnLst>
                              <p:par>
                                <p:cTn id="402" presetID="1" presetClass="entr" presetSubtype="0" fill="hold" grpId="0" nodeType="clickEffect">
                                  <p:stCondLst>
                                    <p:cond delay="0"/>
                                  </p:stCondLst>
                                  <p:childTnLst>
                                    <p:set>
                                      <p:cBhvr>
                                        <p:cTn id="403" dur="1" fill="hold">
                                          <p:stCondLst>
                                            <p:cond delay="0"/>
                                          </p:stCondLst>
                                        </p:cTn>
                                        <p:tgtEl>
                                          <p:spTgt spid="202"/>
                                        </p:tgtEl>
                                        <p:attrNameLst>
                                          <p:attrName>style.visibility</p:attrName>
                                        </p:attrNameLst>
                                      </p:cBhvr>
                                      <p:to>
                                        <p:strVal val="visible"/>
                                      </p:to>
                                    </p:set>
                                  </p:childTnLst>
                                </p:cTn>
                              </p:par>
                              <p:par>
                                <p:cTn id="404" presetID="1" presetClass="entr" presetSubtype="0" fill="hold" grpId="0" nodeType="withEffect">
                                  <p:stCondLst>
                                    <p:cond delay="0"/>
                                  </p:stCondLst>
                                  <p:childTnLst>
                                    <p:set>
                                      <p:cBhvr>
                                        <p:cTn id="405" dur="1" fill="hold">
                                          <p:stCondLst>
                                            <p:cond delay="0"/>
                                          </p:stCondLst>
                                        </p:cTn>
                                        <p:tgtEl>
                                          <p:spTgt spid="203"/>
                                        </p:tgtEl>
                                        <p:attrNameLst>
                                          <p:attrName>style.visibility</p:attrName>
                                        </p:attrNameLst>
                                      </p:cBhvr>
                                      <p:to>
                                        <p:strVal val="visible"/>
                                      </p:to>
                                    </p:set>
                                  </p:childTnLst>
                                </p:cTn>
                              </p:par>
                              <p:par>
                                <p:cTn id="406" presetID="1" presetClass="entr" presetSubtype="0" fill="hold" grpId="0" nodeType="withEffect">
                                  <p:stCondLst>
                                    <p:cond delay="0"/>
                                  </p:stCondLst>
                                  <p:childTnLst>
                                    <p:set>
                                      <p:cBhvr>
                                        <p:cTn id="407" dur="1" fill="hold">
                                          <p:stCondLst>
                                            <p:cond delay="0"/>
                                          </p:stCondLst>
                                        </p:cTn>
                                        <p:tgtEl>
                                          <p:spTgt spid="234"/>
                                        </p:tgtEl>
                                        <p:attrNameLst>
                                          <p:attrName>style.visibility</p:attrName>
                                        </p:attrNameLst>
                                      </p:cBhvr>
                                      <p:to>
                                        <p:strVal val="visible"/>
                                      </p:to>
                                    </p:set>
                                  </p:childTnLst>
                                </p:cTn>
                              </p:par>
                              <p:par>
                                <p:cTn id="408" presetID="1" presetClass="entr" presetSubtype="0" fill="hold" nodeType="withEffect">
                                  <p:stCondLst>
                                    <p:cond delay="0"/>
                                  </p:stCondLst>
                                  <p:childTnLst>
                                    <p:set>
                                      <p:cBhvr>
                                        <p:cTn id="409" dur="1" fill="hold">
                                          <p:stCondLst>
                                            <p:cond delay="0"/>
                                          </p:stCondLst>
                                        </p:cTn>
                                        <p:tgtEl>
                                          <p:spTgt spid="75"/>
                                        </p:tgtEl>
                                        <p:attrNameLst>
                                          <p:attrName>style.visibility</p:attrName>
                                        </p:attrNameLst>
                                      </p:cBhvr>
                                      <p:to>
                                        <p:strVal val="visible"/>
                                      </p:to>
                                    </p:set>
                                  </p:childTnLst>
                                </p:cTn>
                              </p:par>
                              <p:par>
                                <p:cTn id="410" presetID="1" presetClass="entr" presetSubtype="0" fill="hold" nodeType="withEffect">
                                  <p:stCondLst>
                                    <p:cond delay="0"/>
                                  </p:stCondLst>
                                  <p:childTnLst>
                                    <p:set>
                                      <p:cBhvr>
                                        <p:cTn id="411" dur="1" fill="hold">
                                          <p:stCondLst>
                                            <p:cond delay="0"/>
                                          </p:stCondLst>
                                        </p:cTn>
                                        <p:tgtEl>
                                          <p:spTgt spid="208"/>
                                        </p:tgtEl>
                                        <p:attrNameLst>
                                          <p:attrName>style.visibility</p:attrName>
                                        </p:attrNameLst>
                                      </p:cBhvr>
                                      <p:to>
                                        <p:strVal val="visible"/>
                                      </p:to>
                                    </p:set>
                                  </p:childTnLst>
                                </p:cTn>
                              </p:par>
                              <p:par>
                                <p:cTn id="412" presetID="1" presetClass="entr" presetSubtype="0" fill="hold" grpId="0" nodeType="withEffect">
                                  <p:stCondLst>
                                    <p:cond delay="0"/>
                                  </p:stCondLst>
                                  <p:childTnLst>
                                    <p:set>
                                      <p:cBhvr>
                                        <p:cTn id="413" dur="1" fill="hold">
                                          <p:stCondLst>
                                            <p:cond delay="0"/>
                                          </p:stCondLst>
                                        </p:cTn>
                                        <p:tgtEl>
                                          <p:spTgt spid="40"/>
                                        </p:tgtEl>
                                        <p:attrNameLst>
                                          <p:attrName>style.visibility</p:attrName>
                                        </p:attrNameLst>
                                      </p:cBhvr>
                                      <p:to>
                                        <p:strVal val="visible"/>
                                      </p:to>
                                    </p:set>
                                  </p:childTnLst>
                                </p:cTn>
                              </p:par>
                              <p:par>
                                <p:cTn id="414" presetID="1" presetClass="entr" presetSubtype="0" fill="hold" nodeType="withEffect">
                                  <p:stCondLst>
                                    <p:cond delay="0"/>
                                  </p:stCondLst>
                                  <p:childTnLst>
                                    <p:set>
                                      <p:cBhvr>
                                        <p:cTn id="415"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9" grpId="0" animBg="1"/>
      <p:bldP spid="24" grpId="0"/>
      <p:bldP spid="25" grpId="0"/>
      <p:bldP spid="26" grpId="0"/>
      <p:bldP spid="8" grpId="0" animBg="1"/>
      <p:bldP spid="45" grpId="0" animBg="1"/>
      <p:bldP spid="46" grpId="0" animBg="1"/>
      <p:bldP spid="47" grpId="0" animBg="1"/>
      <p:bldP spid="236" grpId="0" animBg="1"/>
      <p:bldP spid="238" grpId="0"/>
      <p:bldP spid="239" grpId="0"/>
      <p:bldP spid="240" grpId="0" animBg="1"/>
      <p:bldP spid="242" grpId="0" animBg="1"/>
      <p:bldP spid="243" grpId="0" animBg="1"/>
      <p:bldP spid="245" grpId="0" animBg="1"/>
      <p:bldP spid="247" grpId="0" animBg="1"/>
      <p:bldP spid="248" grpId="0" animBg="1"/>
      <p:bldP spid="249"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p:bldP spid="329" grpId="0"/>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p:bldP spid="361" grpId="0"/>
      <p:bldP spid="362" grpId="0"/>
      <p:bldP spid="363" grpId="0"/>
      <p:bldP spid="364" grpId="0"/>
      <p:bldP spid="365" grpId="0"/>
      <p:bldP spid="366" grpId="0"/>
      <p:bldP spid="367" grpId="0"/>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387" grpId="0" animBg="1"/>
      <p:bldP spid="388" grpId="0" animBg="1"/>
      <p:bldP spid="389" grpId="0" animBg="1"/>
      <p:bldP spid="390" grpId="0" animBg="1"/>
      <p:bldP spid="391" grpId="0" animBg="1"/>
      <p:bldP spid="392" grpId="0" animBg="1"/>
      <p:bldP spid="393" grpId="0" animBg="1"/>
      <p:bldP spid="394" grpId="0" animBg="1"/>
      <p:bldP spid="395" grpId="0" animBg="1"/>
      <p:bldP spid="396" grpId="0" animBg="1"/>
      <p:bldP spid="397" grpId="0" animBg="1"/>
      <p:bldP spid="398" grpId="0" animBg="1"/>
      <p:bldP spid="399" grpId="0" animBg="1"/>
      <p:bldP spid="400" grpId="0" animBg="1"/>
      <p:bldP spid="401" grpId="0" animBg="1"/>
      <p:bldP spid="402" grpId="0" animBg="1"/>
      <p:bldP spid="403" grpId="0" animBg="1"/>
      <p:bldP spid="404" grpId="0" animBg="1"/>
      <p:bldP spid="202" grpId="0" animBg="1"/>
      <p:bldP spid="203" grpId="0" animBg="1"/>
      <p:bldP spid="40" grpId="0" animBg="1"/>
      <p:bldP spid="23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t>Results: Gain Increases with the Number of Tasks</a:t>
            </a:r>
          </a:p>
        </p:txBody>
      </p:sp>
      <p:sp>
        <p:nvSpPr>
          <p:cNvPr id="3" name="Content Placeholder 2"/>
          <p:cNvSpPr>
            <a:spLocks noGrp="1"/>
          </p:cNvSpPr>
          <p:nvPr>
            <p:ph idx="1"/>
          </p:nvPr>
        </p:nvSpPr>
        <p:spPr/>
        <p:txBody>
          <a:bodyPr/>
          <a:lstStyle/>
          <a:p>
            <a:endParaRPr lang="en-US"/>
          </a:p>
        </p:txBody>
      </p:sp>
      <p:pic>
        <p:nvPicPr>
          <p:cNvPr id="6" name="Picture 5"/>
          <p:cNvPicPr>
            <a:picLocks noChangeAspect="1"/>
          </p:cNvPicPr>
          <p:nvPr/>
        </p:nvPicPr>
        <p:blipFill>
          <a:blip r:embed="rId3"/>
          <a:stretch>
            <a:fillRect/>
          </a:stretch>
        </p:blipFill>
        <p:spPr>
          <a:xfrm>
            <a:off x="2237175" y="1675542"/>
            <a:ext cx="5396916" cy="3776333"/>
          </a:xfrm>
          <a:prstGeom prst="rect">
            <a:avLst/>
          </a:prstGeom>
        </p:spPr>
      </p:pic>
      <p:cxnSp>
        <p:nvCxnSpPr>
          <p:cNvPr id="7" name="Straight Connector 6"/>
          <p:cNvCxnSpPr/>
          <p:nvPr/>
        </p:nvCxnSpPr>
        <p:spPr>
          <a:xfrm flipH="1" flipV="1">
            <a:off x="2825705" y="3227095"/>
            <a:ext cx="2338241" cy="460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51031" y="3631243"/>
            <a:ext cx="2287590" cy="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031880" y="3236311"/>
            <a:ext cx="7271" cy="39032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572000" y="3261064"/>
            <a:ext cx="855795" cy="307777"/>
          </a:xfrm>
          <a:prstGeom prst="rect">
            <a:avLst/>
          </a:prstGeom>
          <a:noFill/>
        </p:spPr>
        <p:txBody>
          <a:bodyPr wrap="square" rtlCol="0">
            <a:spAutoFit/>
          </a:bodyPr>
          <a:lstStyle/>
          <a:p>
            <a:r>
              <a:rPr lang="en-US" sz="1400" b="1" dirty="0">
                <a:solidFill>
                  <a:schemeClr val="accent1"/>
                </a:solidFill>
              </a:rPr>
              <a:t>~9%</a:t>
            </a:r>
          </a:p>
        </p:txBody>
      </p:sp>
      <p:cxnSp>
        <p:nvCxnSpPr>
          <p:cNvPr id="19" name="Straight Connector 18"/>
          <p:cNvCxnSpPr/>
          <p:nvPr/>
        </p:nvCxnSpPr>
        <p:spPr>
          <a:xfrm flipH="1" flipV="1">
            <a:off x="2838369" y="3977875"/>
            <a:ext cx="4651156" cy="1667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2835566" y="4567715"/>
            <a:ext cx="4653957" cy="1667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315224" y="4004132"/>
            <a:ext cx="5294" cy="563583"/>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724507" y="4113385"/>
            <a:ext cx="855795" cy="307777"/>
          </a:xfrm>
          <a:prstGeom prst="rect">
            <a:avLst/>
          </a:prstGeom>
          <a:noFill/>
        </p:spPr>
        <p:txBody>
          <a:bodyPr wrap="square" rtlCol="0">
            <a:spAutoFit/>
          </a:bodyPr>
          <a:lstStyle/>
          <a:p>
            <a:r>
              <a:rPr lang="en-US" sz="1400" b="1" dirty="0">
                <a:solidFill>
                  <a:schemeClr val="accent1"/>
                </a:solidFill>
              </a:rPr>
              <a:t>~13%</a:t>
            </a:r>
          </a:p>
        </p:txBody>
      </p:sp>
      <p:sp>
        <p:nvSpPr>
          <p:cNvPr id="5" name="Slide Number Placeholder 4"/>
          <p:cNvSpPr>
            <a:spLocks noGrp="1"/>
          </p:cNvSpPr>
          <p:nvPr>
            <p:ph type="sldNum" sz="quarter" idx="12"/>
          </p:nvPr>
        </p:nvSpPr>
        <p:spPr/>
        <p:txBody>
          <a:bodyPr/>
          <a:lstStyle/>
          <a:p>
            <a:fld id="{61BA737E-4C38-4B49-BAFF-3950B3257663}" type="slidenum">
              <a:rPr lang="en-US" smtClean="0"/>
              <a:t>20</a:t>
            </a:fld>
            <a:endParaRPr lang="en-US"/>
          </a:p>
        </p:txBody>
      </p:sp>
    </p:spTree>
    <p:extLst>
      <p:ext uri="{BB962C8B-B14F-4D97-AF65-F5344CB8AC3E}">
        <p14:creationId xmlns:p14="http://schemas.microsoft.com/office/powerpoint/2010/main" val="2339526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Results: Bigger Cache = More Persistence </a:t>
            </a:r>
          </a:p>
        </p:txBody>
      </p:sp>
      <p:sp>
        <p:nvSpPr>
          <p:cNvPr id="3" name="Content Placeholder 2"/>
          <p:cNvSpPr>
            <a:spLocks noGrp="1"/>
          </p:cNvSpPr>
          <p:nvPr>
            <p:ph idx="1"/>
          </p:nvPr>
        </p:nvSpPr>
        <p:spPr/>
        <p:txBody>
          <a:bodyPr/>
          <a:lstStyle/>
          <a:p>
            <a:endParaRPr lang="en-US"/>
          </a:p>
        </p:txBody>
      </p:sp>
      <p:pic>
        <p:nvPicPr>
          <p:cNvPr id="6" name="Picture 5"/>
          <p:cNvPicPr>
            <a:picLocks noChangeAspect="1"/>
          </p:cNvPicPr>
          <p:nvPr/>
        </p:nvPicPr>
        <p:blipFill>
          <a:blip r:embed="rId3"/>
          <a:stretch>
            <a:fillRect/>
          </a:stretch>
        </p:blipFill>
        <p:spPr>
          <a:xfrm>
            <a:off x="2098759" y="1675210"/>
            <a:ext cx="5354634" cy="3776663"/>
          </a:xfrm>
          <a:prstGeom prst="rect">
            <a:avLst/>
          </a:prstGeom>
        </p:spPr>
      </p:pic>
      <p:cxnSp>
        <p:nvCxnSpPr>
          <p:cNvPr id="7" name="Straight Connector 6"/>
          <p:cNvCxnSpPr/>
          <p:nvPr/>
        </p:nvCxnSpPr>
        <p:spPr>
          <a:xfrm flipH="1">
            <a:off x="2664620" y="2921796"/>
            <a:ext cx="4600574" cy="64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743202" y="2921796"/>
            <a:ext cx="2680" cy="250031"/>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2664620" y="3739755"/>
            <a:ext cx="4600574" cy="64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43200" y="3386138"/>
            <a:ext cx="0" cy="353616"/>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43200" y="2924026"/>
            <a:ext cx="644442" cy="307777"/>
          </a:xfrm>
          <a:prstGeom prst="rect">
            <a:avLst/>
          </a:prstGeom>
          <a:noFill/>
        </p:spPr>
        <p:txBody>
          <a:bodyPr wrap="square" rtlCol="0">
            <a:spAutoFit/>
          </a:bodyPr>
          <a:lstStyle/>
          <a:p>
            <a:r>
              <a:rPr lang="en-US" sz="1400" b="1" dirty="0">
                <a:solidFill>
                  <a:schemeClr val="accent1"/>
                </a:solidFill>
              </a:rPr>
              <a:t>+4%~</a:t>
            </a:r>
          </a:p>
        </p:txBody>
      </p:sp>
      <p:sp>
        <p:nvSpPr>
          <p:cNvPr id="19" name="TextBox 18"/>
          <p:cNvSpPr txBox="1"/>
          <p:nvPr/>
        </p:nvSpPr>
        <p:spPr>
          <a:xfrm>
            <a:off x="2735225" y="3430438"/>
            <a:ext cx="599646" cy="307777"/>
          </a:xfrm>
          <a:prstGeom prst="rect">
            <a:avLst/>
          </a:prstGeom>
          <a:noFill/>
        </p:spPr>
        <p:txBody>
          <a:bodyPr wrap="square" rtlCol="0">
            <a:spAutoFit/>
          </a:bodyPr>
          <a:lstStyle/>
          <a:p>
            <a:r>
              <a:rPr lang="en-US" sz="1400" b="1" dirty="0">
                <a:solidFill>
                  <a:schemeClr val="accent1"/>
                </a:solidFill>
              </a:rPr>
              <a:t>-6%~</a:t>
            </a:r>
          </a:p>
        </p:txBody>
      </p:sp>
      <p:sp>
        <p:nvSpPr>
          <p:cNvPr id="5" name="Slide Number Placeholder 4"/>
          <p:cNvSpPr>
            <a:spLocks noGrp="1"/>
          </p:cNvSpPr>
          <p:nvPr>
            <p:ph type="sldNum" sz="quarter" idx="12"/>
          </p:nvPr>
        </p:nvSpPr>
        <p:spPr/>
        <p:txBody>
          <a:bodyPr/>
          <a:lstStyle/>
          <a:p>
            <a:fld id="{61BA737E-4C38-4B49-BAFF-3950B3257663}" type="slidenum">
              <a:rPr lang="en-US" smtClean="0"/>
              <a:t>21</a:t>
            </a:fld>
            <a:endParaRPr lang="en-US"/>
          </a:p>
        </p:txBody>
      </p:sp>
    </p:spTree>
    <p:extLst>
      <p:ext uri="{BB962C8B-B14F-4D97-AF65-F5344CB8AC3E}">
        <p14:creationId xmlns:p14="http://schemas.microsoft.com/office/powerpoint/2010/main" val="4087144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t>Conclusion and Future Work</a:t>
            </a:r>
            <a:endParaRPr lang="en-US" dirty="0"/>
          </a:p>
        </p:txBody>
      </p:sp>
      <p:sp>
        <p:nvSpPr>
          <p:cNvPr id="3" name="Content Placeholder 2"/>
          <p:cNvSpPr>
            <a:spLocks noGrp="1"/>
          </p:cNvSpPr>
          <p:nvPr>
            <p:ph idx="1"/>
          </p:nvPr>
        </p:nvSpPr>
        <p:spPr/>
        <p:txBody>
          <a:bodyPr>
            <a:normAutofit/>
          </a:bodyPr>
          <a:lstStyle/>
          <a:p>
            <a:r>
              <a:rPr lang="en-US" b="1" dirty="0"/>
              <a:t>Conclusion</a:t>
            </a:r>
          </a:p>
          <a:p>
            <a:r>
              <a:rPr lang="en-US" sz="1800" b="1" dirty="0"/>
              <a:t>WCRT analysis </a:t>
            </a:r>
            <a:r>
              <a:rPr lang="en-US" sz="1800" dirty="0"/>
              <a:t>for FPPS that accounts for </a:t>
            </a:r>
            <a:r>
              <a:rPr lang="en-US" sz="1800" b="1" dirty="0"/>
              <a:t>both</a:t>
            </a:r>
            <a:r>
              <a:rPr lang="en-US" sz="1800" dirty="0"/>
              <a:t> </a:t>
            </a:r>
            <a:r>
              <a:rPr lang="en-US" sz="1800" b="1" dirty="0"/>
              <a:t>CRPD</a:t>
            </a:r>
            <a:r>
              <a:rPr lang="en-US" sz="1800" dirty="0"/>
              <a:t> and </a:t>
            </a:r>
            <a:r>
              <a:rPr lang="en-US" sz="1800" b="1" dirty="0"/>
              <a:t>CPRO</a:t>
            </a:r>
          </a:p>
          <a:p>
            <a:r>
              <a:rPr lang="en-US" sz="1800" dirty="0"/>
              <a:t>A method to </a:t>
            </a:r>
            <a:r>
              <a:rPr lang="en-US" sz="1800" b="1" dirty="0"/>
              <a:t>capture</a:t>
            </a:r>
            <a:r>
              <a:rPr lang="en-US" sz="1800" dirty="0"/>
              <a:t> </a:t>
            </a:r>
            <a:r>
              <a:rPr lang="en-US" sz="1800" b="1" dirty="0"/>
              <a:t>persistent cache blocks (PCBs) </a:t>
            </a:r>
            <a:r>
              <a:rPr lang="en-US" sz="1800" dirty="0"/>
              <a:t>and their </a:t>
            </a:r>
            <a:r>
              <a:rPr lang="en-US" sz="1800" b="1" dirty="0"/>
              <a:t>impact</a:t>
            </a:r>
            <a:r>
              <a:rPr lang="en-US" sz="1800" dirty="0"/>
              <a:t> on </a:t>
            </a:r>
            <a:r>
              <a:rPr lang="en-US" sz="1800" b="1" dirty="0"/>
              <a:t>memory demand</a:t>
            </a:r>
          </a:p>
          <a:p>
            <a:r>
              <a:rPr lang="en-US" sz="1800" dirty="0"/>
              <a:t>Different </a:t>
            </a:r>
            <a:r>
              <a:rPr lang="en-US" sz="1800" b="1" dirty="0"/>
              <a:t>methods</a:t>
            </a:r>
            <a:r>
              <a:rPr lang="en-US" sz="1800" dirty="0"/>
              <a:t> to calculate </a:t>
            </a:r>
            <a:r>
              <a:rPr lang="en-US" sz="1800" b="1" dirty="0"/>
              <a:t>CPRO</a:t>
            </a:r>
          </a:p>
          <a:p>
            <a:r>
              <a:rPr lang="en-US" sz="1800" b="1" dirty="0"/>
              <a:t>Extended</a:t>
            </a:r>
            <a:r>
              <a:rPr lang="en-US" sz="1800" dirty="0"/>
              <a:t> </a:t>
            </a:r>
            <a:r>
              <a:rPr lang="en-US" sz="1800" b="1" dirty="0"/>
              <a:t>Heptane</a:t>
            </a:r>
            <a:r>
              <a:rPr lang="en-US" sz="1800" dirty="0"/>
              <a:t> static analysis tool to calculate </a:t>
            </a:r>
            <a:r>
              <a:rPr lang="en-US" sz="1800" b="1" dirty="0"/>
              <a:t>new</a:t>
            </a:r>
            <a:r>
              <a:rPr lang="en-US" sz="1800" dirty="0"/>
              <a:t> parameters </a:t>
            </a:r>
            <a:endParaRPr lang="en-US" sz="1800" b="1" dirty="0"/>
          </a:p>
          <a:p>
            <a:r>
              <a:rPr lang="en-US" sz="1800" dirty="0"/>
              <a:t>Experimental </a:t>
            </a:r>
            <a:r>
              <a:rPr lang="en-US" sz="1800" b="1" dirty="0"/>
              <a:t>evaluation </a:t>
            </a:r>
            <a:r>
              <a:rPr lang="en-US" sz="1800" dirty="0"/>
              <a:t>showing the effectiveness our approach</a:t>
            </a:r>
          </a:p>
          <a:p>
            <a:r>
              <a:rPr lang="en-US" b="1" dirty="0"/>
              <a:t>Future Work</a:t>
            </a:r>
          </a:p>
          <a:p>
            <a:r>
              <a:rPr lang="en-US" sz="1800" b="1" dirty="0"/>
              <a:t>Extend</a:t>
            </a:r>
            <a:r>
              <a:rPr lang="en-US" sz="1800" dirty="0"/>
              <a:t> the analysis to </a:t>
            </a:r>
            <a:r>
              <a:rPr lang="en-US" sz="1800" b="1" dirty="0"/>
              <a:t>set associative</a:t>
            </a:r>
            <a:r>
              <a:rPr lang="en-US" sz="1800" dirty="0"/>
              <a:t> and </a:t>
            </a:r>
            <a:r>
              <a:rPr lang="en-US" sz="1800" b="1" dirty="0"/>
              <a:t>data caches</a:t>
            </a:r>
          </a:p>
          <a:p>
            <a:r>
              <a:rPr lang="en-US" sz="1800" b="1" dirty="0"/>
              <a:t>Combine</a:t>
            </a:r>
            <a:r>
              <a:rPr lang="en-US" sz="1800" dirty="0"/>
              <a:t> calculation of </a:t>
            </a:r>
            <a:r>
              <a:rPr lang="en-US" sz="1800" b="1" dirty="0"/>
              <a:t>CRPD</a:t>
            </a:r>
            <a:r>
              <a:rPr lang="en-US" sz="1800" dirty="0"/>
              <a:t> and </a:t>
            </a:r>
            <a:r>
              <a:rPr lang="en-US" sz="1800" b="1" dirty="0"/>
              <a:t>CPRO</a:t>
            </a:r>
          </a:p>
          <a:p>
            <a:r>
              <a:rPr lang="en-US" sz="1800" b="1" dirty="0"/>
              <a:t>Extending</a:t>
            </a:r>
            <a:r>
              <a:rPr lang="en-US" sz="1800" dirty="0"/>
              <a:t> the analysis </a:t>
            </a:r>
            <a:r>
              <a:rPr lang="en-US" sz="1800"/>
              <a:t>to caches</a:t>
            </a:r>
            <a:r>
              <a:rPr lang="en-US" sz="1800" b="1"/>
              <a:t> </a:t>
            </a:r>
            <a:r>
              <a:rPr lang="en-US" sz="1800" dirty="0"/>
              <a:t>that are</a:t>
            </a:r>
            <a:r>
              <a:rPr lang="en-US" sz="1800" b="1" dirty="0"/>
              <a:t> shared </a:t>
            </a:r>
            <a:r>
              <a:rPr lang="en-US" sz="1800" dirty="0"/>
              <a:t>among different cores</a:t>
            </a:r>
          </a:p>
          <a:p>
            <a:r>
              <a:rPr lang="en-US" sz="1800" b="1" dirty="0"/>
              <a:t>Integrating</a:t>
            </a:r>
            <a:r>
              <a:rPr lang="en-US" sz="1800" dirty="0"/>
              <a:t> with </a:t>
            </a:r>
            <a:r>
              <a:rPr lang="en-US" sz="1800" b="1" dirty="0"/>
              <a:t>cache coloring</a:t>
            </a:r>
            <a:r>
              <a:rPr lang="en-US" sz="1800" dirty="0"/>
              <a:t> and </a:t>
            </a:r>
            <a:r>
              <a:rPr lang="en-US" sz="1800" b="1" dirty="0"/>
              <a:t>lockdown</a:t>
            </a:r>
            <a:r>
              <a:rPr lang="en-US" sz="1800" dirty="0"/>
              <a:t> approaches </a:t>
            </a:r>
          </a:p>
          <a:p>
            <a:endParaRPr lang="en-US" b="1" dirty="0"/>
          </a:p>
          <a:p>
            <a:endParaRPr lang="en-US" dirty="0"/>
          </a:p>
        </p:txBody>
      </p:sp>
      <p:sp>
        <p:nvSpPr>
          <p:cNvPr id="4" name="Slide Number Placeholder 3"/>
          <p:cNvSpPr>
            <a:spLocks noGrp="1"/>
          </p:cNvSpPr>
          <p:nvPr>
            <p:ph type="sldNum" sz="quarter" idx="12"/>
          </p:nvPr>
        </p:nvSpPr>
        <p:spPr/>
        <p:txBody>
          <a:bodyPr/>
          <a:lstStyle/>
          <a:p>
            <a:fld id="{61BA737E-4C38-4B49-BAFF-3950B3257663}" type="slidenum">
              <a:rPr lang="en-US" smtClean="0"/>
              <a:t>22</a:t>
            </a:fld>
            <a:endParaRPr lang="en-US"/>
          </a:p>
        </p:txBody>
      </p:sp>
    </p:spTree>
    <p:extLst>
      <p:ext uri="{BB962C8B-B14F-4D97-AF65-F5344CB8AC3E}">
        <p14:creationId xmlns:p14="http://schemas.microsoft.com/office/powerpoint/2010/main" val="337714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50" dirty="0"/>
              <a:t>Thank You !</a:t>
            </a:r>
          </a:p>
        </p:txBody>
      </p:sp>
      <p:sp>
        <p:nvSpPr>
          <p:cNvPr id="3" name="Content Placeholder 2"/>
          <p:cNvSpPr>
            <a:spLocks noGrp="1"/>
          </p:cNvSpPr>
          <p:nvPr>
            <p:ph idx="1"/>
          </p:nvPr>
        </p:nvSpPr>
        <p:spPr/>
        <p:txBody>
          <a:bodyPr/>
          <a:lstStyle/>
          <a:p>
            <a:endParaRPr lang="en-US"/>
          </a:p>
        </p:txBody>
      </p:sp>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313" y="1412780"/>
            <a:ext cx="5542837" cy="3677835"/>
          </a:xfrm>
          <a:prstGeom prst="rect">
            <a:avLst/>
          </a:prstGeom>
        </p:spPr>
      </p:pic>
      <p:sp>
        <p:nvSpPr>
          <p:cNvPr id="5" name="Slide Number Placeholder 4"/>
          <p:cNvSpPr>
            <a:spLocks noGrp="1"/>
          </p:cNvSpPr>
          <p:nvPr>
            <p:ph type="sldNum" sz="quarter" idx="12"/>
          </p:nvPr>
        </p:nvSpPr>
        <p:spPr/>
        <p:txBody>
          <a:bodyPr/>
          <a:lstStyle/>
          <a:p>
            <a:fld id="{61BA737E-4C38-4B49-BAFF-3950B3257663}" type="slidenum">
              <a:rPr lang="en-US" smtClean="0"/>
              <a:t>23</a:t>
            </a:fld>
            <a:endParaRPr lang="en-US"/>
          </a:p>
        </p:txBody>
      </p:sp>
    </p:spTree>
    <p:extLst>
      <p:ext uri="{BB962C8B-B14F-4D97-AF65-F5344CB8AC3E}">
        <p14:creationId xmlns:p14="http://schemas.microsoft.com/office/powerpoint/2010/main" val="347413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How to Account for CRPD?</a:t>
            </a:r>
          </a:p>
        </p:txBody>
      </p:sp>
      <p:sp>
        <p:nvSpPr>
          <p:cNvPr id="3" name="Content Placeholder 2"/>
          <p:cNvSpPr>
            <a:spLocks noGrp="1"/>
          </p:cNvSpPr>
          <p:nvPr>
            <p:ph idx="1"/>
          </p:nvPr>
        </p:nvSpPr>
        <p:spPr>
          <a:xfrm>
            <a:off x="457199" y="1412780"/>
            <a:ext cx="8558463" cy="4713387"/>
          </a:xfrm>
        </p:spPr>
        <p:txBody>
          <a:bodyPr/>
          <a:lstStyle/>
          <a:p>
            <a:endParaRPr lang="en-US" dirty="0"/>
          </a:p>
          <a:p>
            <a:endParaRPr lang="en-US" dirty="0"/>
          </a:p>
          <a:p>
            <a:endParaRPr lang="en-US" dirty="0"/>
          </a:p>
          <a:p>
            <a:endParaRPr lang="en-US" dirty="0"/>
          </a:p>
          <a:p>
            <a:r>
              <a:rPr lang="en-US" sz="1800" b="1" dirty="0"/>
              <a:t>CRPDs</a:t>
            </a:r>
            <a:r>
              <a:rPr lang="en-US" sz="1800" dirty="0"/>
              <a:t> can be accounted for either:</a:t>
            </a:r>
          </a:p>
          <a:p>
            <a:pPr lvl="1"/>
            <a:r>
              <a:rPr lang="en-US" sz="1800" dirty="0"/>
              <a:t>By </a:t>
            </a:r>
            <a:r>
              <a:rPr lang="en-US" sz="1800" b="1" dirty="0">
                <a:solidFill>
                  <a:srgbClr val="FF0000"/>
                </a:solidFill>
              </a:rPr>
              <a:t>increasing</a:t>
            </a:r>
            <a:r>
              <a:rPr lang="en-US" sz="1800" dirty="0"/>
              <a:t> the </a:t>
            </a:r>
            <a:r>
              <a:rPr lang="en-US" sz="1800" b="1" dirty="0"/>
              <a:t>execution time</a:t>
            </a:r>
            <a:r>
              <a:rPr lang="en-US" sz="1800" dirty="0"/>
              <a:t> of the </a:t>
            </a:r>
            <a:r>
              <a:rPr lang="en-US" sz="1800" b="1" dirty="0">
                <a:solidFill>
                  <a:srgbClr val="FF0000"/>
                </a:solidFill>
              </a:rPr>
              <a:t>preempted task</a:t>
            </a:r>
          </a:p>
          <a:p>
            <a:pPr lvl="1"/>
            <a:r>
              <a:rPr lang="en-US" sz="1800" dirty="0"/>
              <a:t>By </a:t>
            </a:r>
            <a:r>
              <a:rPr lang="en-US" sz="1800" b="1" dirty="0">
                <a:solidFill>
                  <a:srgbClr val="FF0000"/>
                </a:solidFill>
              </a:rPr>
              <a:t>increasing</a:t>
            </a:r>
            <a:r>
              <a:rPr lang="en-US" sz="1800" dirty="0"/>
              <a:t> the </a:t>
            </a:r>
            <a:r>
              <a:rPr lang="en-US" sz="1800" b="1" dirty="0"/>
              <a:t>execution time</a:t>
            </a:r>
            <a:r>
              <a:rPr lang="en-US" sz="1800" dirty="0"/>
              <a:t> of the </a:t>
            </a:r>
            <a:r>
              <a:rPr lang="en-US" sz="1800" b="1" dirty="0">
                <a:solidFill>
                  <a:srgbClr val="FF0000"/>
                </a:solidFill>
              </a:rPr>
              <a:t>preempting task</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1BA737E-4C38-4B49-BAFF-3950B3257663}" type="slidenum">
              <a:rPr lang="en-US" smtClean="0"/>
              <a:t>3</a:t>
            </a:fld>
            <a:endParaRPr lang="en-US"/>
          </a:p>
        </p:txBody>
      </p:sp>
      <p:sp>
        <p:nvSpPr>
          <p:cNvPr id="8" name="Rectangle 7"/>
          <p:cNvSpPr/>
          <p:nvPr/>
        </p:nvSpPr>
        <p:spPr>
          <a:xfrm>
            <a:off x="4164952" y="1676144"/>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9" name="Straight Arrow Connector 8"/>
          <p:cNvCxnSpPr/>
          <p:nvPr/>
        </p:nvCxnSpPr>
        <p:spPr>
          <a:xfrm>
            <a:off x="3152259" y="1926372"/>
            <a:ext cx="388843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779451" y="1309685"/>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11" name="Rectangle 10"/>
          <p:cNvSpPr/>
          <p:nvPr/>
        </p:nvSpPr>
        <p:spPr>
          <a:xfrm>
            <a:off x="2779451" y="1658111"/>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2</a:t>
            </a:r>
            <a:endParaRPr lang="en-US" sz="1350" kern="0" dirty="0">
              <a:solidFill>
                <a:sysClr val="windowText" lastClr="000000"/>
              </a:solidFill>
            </a:endParaRPr>
          </a:p>
        </p:txBody>
      </p:sp>
      <p:sp>
        <p:nvSpPr>
          <p:cNvPr id="12" name="Rectangle 11"/>
          <p:cNvSpPr/>
          <p:nvPr/>
        </p:nvSpPr>
        <p:spPr>
          <a:xfrm>
            <a:off x="3102543" y="1676144"/>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dirty="0">
              <a:solidFill>
                <a:sysClr val="windowText" lastClr="000000"/>
              </a:solidFill>
            </a:endParaRPr>
          </a:p>
        </p:txBody>
      </p:sp>
      <p:cxnSp>
        <p:nvCxnSpPr>
          <p:cNvPr id="13" name="Straight Arrow Connector 12"/>
          <p:cNvCxnSpPr>
            <a:stCxn id="12" idx="1"/>
          </p:cNvCxnSpPr>
          <p:nvPr/>
        </p:nvCxnSpPr>
        <p:spPr>
          <a:xfrm flipV="1">
            <a:off x="3102543" y="1541788"/>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161066" y="1676141"/>
            <a:ext cx="108012" cy="250234"/>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 name="Rectangle 14"/>
          <p:cNvSpPr/>
          <p:nvPr/>
        </p:nvSpPr>
        <p:spPr>
          <a:xfrm>
            <a:off x="3636938" y="1346871"/>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16" name="Straight Arrow Connector 15"/>
          <p:cNvCxnSpPr>
            <a:stCxn id="15" idx="1"/>
          </p:cNvCxnSpPr>
          <p:nvPr/>
        </p:nvCxnSpPr>
        <p:spPr>
          <a:xfrm flipV="1">
            <a:off x="3636937" y="1212515"/>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4692966" y="1346871"/>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18" name="Straight Arrow Connector 17"/>
          <p:cNvCxnSpPr>
            <a:stCxn id="17" idx="1"/>
          </p:cNvCxnSpPr>
          <p:nvPr/>
        </p:nvCxnSpPr>
        <p:spPr>
          <a:xfrm flipV="1">
            <a:off x="4692966" y="1212515"/>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220980" y="1676144"/>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0" name="Rectangle 19"/>
          <p:cNvSpPr/>
          <p:nvPr/>
        </p:nvSpPr>
        <p:spPr>
          <a:xfrm>
            <a:off x="5204487" y="1676144"/>
            <a:ext cx="108012" cy="253076"/>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1" name="Rectangle 20"/>
          <p:cNvSpPr/>
          <p:nvPr/>
        </p:nvSpPr>
        <p:spPr>
          <a:xfrm>
            <a:off x="5748995" y="1344212"/>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22" name="Straight Arrow Connector 21"/>
          <p:cNvCxnSpPr>
            <a:stCxn id="21" idx="1"/>
          </p:cNvCxnSpPr>
          <p:nvPr/>
        </p:nvCxnSpPr>
        <p:spPr>
          <a:xfrm flipV="1">
            <a:off x="5748994" y="1209855"/>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277009" y="1676144"/>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4" name="Rectangle 23"/>
          <p:cNvSpPr/>
          <p:nvPr/>
        </p:nvSpPr>
        <p:spPr>
          <a:xfrm>
            <a:off x="6277006" y="1678909"/>
            <a:ext cx="108012" cy="253076"/>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 name="Rectangle 24"/>
          <p:cNvSpPr/>
          <p:nvPr/>
        </p:nvSpPr>
        <p:spPr>
          <a:xfrm>
            <a:off x="3108923"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6" name="Rectangle 25"/>
          <p:cNvSpPr/>
          <p:nvPr/>
        </p:nvSpPr>
        <p:spPr>
          <a:xfrm>
            <a:off x="3108923"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 name="Rectangle 26"/>
          <p:cNvSpPr/>
          <p:nvPr/>
        </p:nvSpPr>
        <p:spPr>
          <a:xfrm>
            <a:off x="3108923"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 name="Rectangle 27"/>
          <p:cNvSpPr/>
          <p:nvPr/>
        </p:nvSpPr>
        <p:spPr>
          <a:xfrm>
            <a:off x="3108923"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 name="Rectangle 28"/>
          <p:cNvSpPr/>
          <p:nvPr/>
        </p:nvSpPr>
        <p:spPr>
          <a:xfrm>
            <a:off x="3108923"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0" name="Rectangle 29"/>
          <p:cNvSpPr/>
          <p:nvPr/>
        </p:nvSpPr>
        <p:spPr>
          <a:xfrm>
            <a:off x="3108923"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1" name="Rectangle 30"/>
          <p:cNvSpPr/>
          <p:nvPr/>
        </p:nvSpPr>
        <p:spPr>
          <a:xfrm>
            <a:off x="3108923"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2" name="Rectangle 31"/>
          <p:cNvSpPr/>
          <p:nvPr/>
        </p:nvSpPr>
        <p:spPr>
          <a:xfrm>
            <a:off x="3108923"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 name="Rectangle 32"/>
          <p:cNvSpPr/>
          <p:nvPr/>
        </p:nvSpPr>
        <p:spPr>
          <a:xfrm>
            <a:off x="3108923"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 name="Rectangle 33"/>
          <p:cNvSpPr/>
          <p:nvPr/>
        </p:nvSpPr>
        <p:spPr>
          <a:xfrm>
            <a:off x="3108923"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 name="Rectangle 34"/>
          <p:cNvSpPr/>
          <p:nvPr/>
        </p:nvSpPr>
        <p:spPr>
          <a:xfrm>
            <a:off x="3108923"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 name="Rectangle 35"/>
          <p:cNvSpPr/>
          <p:nvPr/>
        </p:nvSpPr>
        <p:spPr>
          <a:xfrm>
            <a:off x="3636938"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 name="Rectangle 36"/>
          <p:cNvSpPr/>
          <p:nvPr/>
        </p:nvSpPr>
        <p:spPr>
          <a:xfrm>
            <a:off x="3636938"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8" name="Rectangle 37"/>
          <p:cNvSpPr/>
          <p:nvPr/>
        </p:nvSpPr>
        <p:spPr>
          <a:xfrm>
            <a:off x="3636938"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9" name="Rectangle 38"/>
          <p:cNvSpPr/>
          <p:nvPr/>
        </p:nvSpPr>
        <p:spPr>
          <a:xfrm>
            <a:off x="3636938"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0" name="Rectangle 39"/>
          <p:cNvSpPr/>
          <p:nvPr/>
        </p:nvSpPr>
        <p:spPr>
          <a:xfrm>
            <a:off x="3636938"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 name="Rectangle 40"/>
          <p:cNvSpPr/>
          <p:nvPr/>
        </p:nvSpPr>
        <p:spPr>
          <a:xfrm>
            <a:off x="3636938"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2" name="Rectangle 41"/>
          <p:cNvSpPr/>
          <p:nvPr/>
        </p:nvSpPr>
        <p:spPr>
          <a:xfrm>
            <a:off x="3636938"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3" name="Rectangle 42"/>
          <p:cNvSpPr/>
          <p:nvPr/>
        </p:nvSpPr>
        <p:spPr>
          <a:xfrm>
            <a:off x="3636938"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4" name="Rectangle 43"/>
          <p:cNvSpPr/>
          <p:nvPr/>
        </p:nvSpPr>
        <p:spPr>
          <a:xfrm>
            <a:off x="3636938"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5" name="Rectangle 44"/>
          <p:cNvSpPr/>
          <p:nvPr/>
        </p:nvSpPr>
        <p:spPr>
          <a:xfrm>
            <a:off x="3636938"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6" name="Rectangle 45"/>
          <p:cNvSpPr/>
          <p:nvPr/>
        </p:nvSpPr>
        <p:spPr>
          <a:xfrm>
            <a:off x="4168355"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7" name="Rectangle 46"/>
          <p:cNvSpPr/>
          <p:nvPr/>
        </p:nvSpPr>
        <p:spPr>
          <a:xfrm>
            <a:off x="4168355"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8" name="Rectangle 47"/>
          <p:cNvSpPr/>
          <p:nvPr/>
        </p:nvSpPr>
        <p:spPr>
          <a:xfrm>
            <a:off x="4168355"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9" name="Rectangle 48"/>
          <p:cNvSpPr/>
          <p:nvPr/>
        </p:nvSpPr>
        <p:spPr>
          <a:xfrm>
            <a:off x="4168355"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0" name="Rectangle 49"/>
          <p:cNvSpPr/>
          <p:nvPr/>
        </p:nvSpPr>
        <p:spPr>
          <a:xfrm>
            <a:off x="4168355"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1" name="Rectangle 50"/>
          <p:cNvSpPr/>
          <p:nvPr/>
        </p:nvSpPr>
        <p:spPr>
          <a:xfrm>
            <a:off x="4168355"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2" name="Rectangle 51"/>
          <p:cNvSpPr/>
          <p:nvPr/>
        </p:nvSpPr>
        <p:spPr>
          <a:xfrm>
            <a:off x="4168355"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3" name="Rectangle 52"/>
          <p:cNvSpPr/>
          <p:nvPr/>
        </p:nvSpPr>
        <p:spPr>
          <a:xfrm>
            <a:off x="4168355"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4" name="Rectangle 53"/>
          <p:cNvSpPr/>
          <p:nvPr/>
        </p:nvSpPr>
        <p:spPr>
          <a:xfrm>
            <a:off x="4168355"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5" name="Rectangle 54"/>
          <p:cNvSpPr/>
          <p:nvPr/>
        </p:nvSpPr>
        <p:spPr>
          <a:xfrm>
            <a:off x="4168355"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6" name="Rectangle 55"/>
          <p:cNvSpPr/>
          <p:nvPr/>
        </p:nvSpPr>
        <p:spPr>
          <a:xfrm>
            <a:off x="4699773"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7" name="Rectangle 56"/>
          <p:cNvSpPr/>
          <p:nvPr/>
        </p:nvSpPr>
        <p:spPr>
          <a:xfrm>
            <a:off x="4699773"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8" name="Rectangle 57"/>
          <p:cNvSpPr/>
          <p:nvPr/>
        </p:nvSpPr>
        <p:spPr>
          <a:xfrm>
            <a:off x="4699773"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9" name="Rectangle 58"/>
          <p:cNvSpPr/>
          <p:nvPr/>
        </p:nvSpPr>
        <p:spPr>
          <a:xfrm>
            <a:off x="4699773"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0" name="Rectangle 59"/>
          <p:cNvSpPr/>
          <p:nvPr/>
        </p:nvSpPr>
        <p:spPr>
          <a:xfrm>
            <a:off x="4699773"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1" name="Rectangle 60"/>
          <p:cNvSpPr/>
          <p:nvPr/>
        </p:nvSpPr>
        <p:spPr>
          <a:xfrm>
            <a:off x="4699773"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2" name="Rectangle 61"/>
          <p:cNvSpPr/>
          <p:nvPr/>
        </p:nvSpPr>
        <p:spPr>
          <a:xfrm>
            <a:off x="4699773"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3" name="Rectangle 62"/>
          <p:cNvSpPr/>
          <p:nvPr/>
        </p:nvSpPr>
        <p:spPr>
          <a:xfrm>
            <a:off x="4699773"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4" name="Rectangle 63"/>
          <p:cNvSpPr/>
          <p:nvPr/>
        </p:nvSpPr>
        <p:spPr>
          <a:xfrm>
            <a:off x="4699773"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5" name="Rectangle 64"/>
          <p:cNvSpPr/>
          <p:nvPr/>
        </p:nvSpPr>
        <p:spPr>
          <a:xfrm>
            <a:off x="4699773"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6" name="Rectangle 65"/>
          <p:cNvSpPr/>
          <p:nvPr/>
        </p:nvSpPr>
        <p:spPr>
          <a:xfrm>
            <a:off x="4699773"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7" name="Rectangle 66"/>
          <p:cNvSpPr/>
          <p:nvPr/>
        </p:nvSpPr>
        <p:spPr>
          <a:xfrm>
            <a:off x="5227787"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8" name="Rectangle 67"/>
          <p:cNvSpPr/>
          <p:nvPr/>
        </p:nvSpPr>
        <p:spPr>
          <a:xfrm>
            <a:off x="5227787"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9" name="Rectangle 68"/>
          <p:cNvSpPr/>
          <p:nvPr/>
        </p:nvSpPr>
        <p:spPr>
          <a:xfrm>
            <a:off x="5227787"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0" name="Rectangle 69"/>
          <p:cNvSpPr/>
          <p:nvPr/>
        </p:nvSpPr>
        <p:spPr>
          <a:xfrm>
            <a:off x="5227787"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1" name="Rectangle 70"/>
          <p:cNvSpPr/>
          <p:nvPr/>
        </p:nvSpPr>
        <p:spPr>
          <a:xfrm>
            <a:off x="5227787"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2" name="Rectangle 71"/>
          <p:cNvSpPr/>
          <p:nvPr/>
        </p:nvSpPr>
        <p:spPr>
          <a:xfrm>
            <a:off x="5227787"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3" name="Rectangle 72"/>
          <p:cNvSpPr/>
          <p:nvPr/>
        </p:nvSpPr>
        <p:spPr>
          <a:xfrm>
            <a:off x="5227787"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4" name="Rectangle 73"/>
          <p:cNvSpPr/>
          <p:nvPr/>
        </p:nvSpPr>
        <p:spPr>
          <a:xfrm>
            <a:off x="5227787"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5" name="Rectangle 74"/>
          <p:cNvSpPr/>
          <p:nvPr/>
        </p:nvSpPr>
        <p:spPr>
          <a:xfrm>
            <a:off x="5227787"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6" name="Rectangle 75"/>
          <p:cNvSpPr/>
          <p:nvPr/>
        </p:nvSpPr>
        <p:spPr>
          <a:xfrm>
            <a:off x="5227787"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7" name="Rectangle 76"/>
          <p:cNvSpPr/>
          <p:nvPr/>
        </p:nvSpPr>
        <p:spPr>
          <a:xfrm>
            <a:off x="5227787"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8" name="Rectangle 77"/>
          <p:cNvSpPr/>
          <p:nvPr/>
        </p:nvSpPr>
        <p:spPr>
          <a:xfrm>
            <a:off x="5755802"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9" name="Rectangle 78"/>
          <p:cNvSpPr/>
          <p:nvPr/>
        </p:nvSpPr>
        <p:spPr>
          <a:xfrm>
            <a:off x="5755802"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0" name="Rectangle 79"/>
          <p:cNvSpPr/>
          <p:nvPr/>
        </p:nvSpPr>
        <p:spPr>
          <a:xfrm>
            <a:off x="5755802"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1" name="Rectangle 80"/>
          <p:cNvSpPr/>
          <p:nvPr/>
        </p:nvSpPr>
        <p:spPr>
          <a:xfrm>
            <a:off x="5755802"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2" name="Rectangle 81"/>
          <p:cNvSpPr/>
          <p:nvPr/>
        </p:nvSpPr>
        <p:spPr>
          <a:xfrm>
            <a:off x="5755802"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3" name="Rectangle 82"/>
          <p:cNvSpPr/>
          <p:nvPr/>
        </p:nvSpPr>
        <p:spPr>
          <a:xfrm>
            <a:off x="5755802"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4" name="Rectangle 83"/>
          <p:cNvSpPr/>
          <p:nvPr/>
        </p:nvSpPr>
        <p:spPr>
          <a:xfrm>
            <a:off x="5755802"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5" name="Rectangle 84"/>
          <p:cNvSpPr/>
          <p:nvPr/>
        </p:nvSpPr>
        <p:spPr>
          <a:xfrm>
            <a:off x="5755802"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6" name="Rectangle 85"/>
          <p:cNvSpPr/>
          <p:nvPr/>
        </p:nvSpPr>
        <p:spPr>
          <a:xfrm>
            <a:off x="5755802"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7" name="Rectangle 86"/>
          <p:cNvSpPr/>
          <p:nvPr/>
        </p:nvSpPr>
        <p:spPr>
          <a:xfrm>
            <a:off x="5755802"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8" name="Rectangle 87"/>
          <p:cNvSpPr/>
          <p:nvPr/>
        </p:nvSpPr>
        <p:spPr>
          <a:xfrm>
            <a:off x="5755802"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9" name="Rectangle 88"/>
          <p:cNvSpPr/>
          <p:nvPr/>
        </p:nvSpPr>
        <p:spPr>
          <a:xfrm>
            <a:off x="6283816"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0" name="Rectangle 89"/>
          <p:cNvSpPr/>
          <p:nvPr/>
        </p:nvSpPr>
        <p:spPr>
          <a:xfrm>
            <a:off x="6283816"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1" name="Rectangle 90"/>
          <p:cNvSpPr/>
          <p:nvPr/>
        </p:nvSpPr>
        <p:spPr>
          <a:xfrm>
            <a:off x="6283816"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2" name="Rectangle 91"/>
          <p:cNvSpPr/>
          <p:nvPr/>
        </p:nvSpPr>
        <p:spPr>
          <a:xfrm>
            <a:off x="6283816"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3" name="Rectangle 92"/>
          <p:cNvSpPr/>
          <p:nvPr/>
        </p:nvSpPr>
        <p:spPr>
          <a:xfrm>
            <a:off x="6283816"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4" name="Rectangle 93"/>
          <p:cNvSpPr/>
          <p:nvPr/>
        </p:nvSpPr>
        <p:spPr>
          <a:xfrm>
            <a:off x="6283816"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5" name="Rectangle 94"/>
          <p:cNvSpPr/>
          <p:nvPr/>
        </p:nvSpPr>
        <p:spPr>
          <a:xfrm>
            <a:off x="6283816"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6" name="Rectangle 95"/>
          <p:cNvSpPr/>
          <p:nvPr/>
        </p:nvSpPr>
        <p:spPr>
          <a:xfrm>
            <a:off x="6283816"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7" name="Rectangle 96"/>
          <p:cNvSpPr/>
          <p:nvPr/>
        </p:nvSpPr>
        <p:spPr>
          <a:xfrm>
            <a:off x="6283816"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8" name="Rectangle 97"/>
          <p:cNvSpPr/>
          <p:nvPr/>
        </p:nvSpPr>
        <p:spPr>
          <a:xfrm>
            <a:off x="6283816"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9" name="Rectangle 98"/>
          <p:cNvSpPr/>
          <p:nvPr/>
        </p:nvSpPr>
        <p:spPr>
          <a:xfrm>
            <a:off x="6283816"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0" name="Rectangle 99"/>
          <p:cNvSpPr/>
          <p:nvPr/>
        </p:nvSpPr>
        <p:spPr>
          <a:xfrm>
            <a:off x="4604688" y="3050428"/>
            <a:ext cx="1115879"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101" name="Rectangle 100"/>
          <p:cNvSpPr/>
          <p:nvPr/>
        </p:nvSpPr>
        <p:spPr>
          <a:xfrm rot="16200000">
            <a:off x="2517437" y="2318062"/>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102" name="Rectangle 101"/>
          <p:cNvSpPr/>
          <p:nvPr/>
        </p:nvSpPr>
        <p:spPr>
          <a:xfrm>
            <a:off x="4170057" y="267504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3" name="Rectangle 102"/>
          <p:cNvSpPr/>
          <p:nvPr/>
        </p:nvSpPr>
        <p:spPr>
          <a:xfrm>
            <a:off x="4170057" y="278167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4" name="Rectangle 103"/>
          <p:cNvSpPr/>
          <p:nvPr/>
        </p:nvSpPr>
        <p:spPr>
          <a:xfrm>
            <a:off x="4170057" y="288545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5" name="Rectangle 104"/>
          <p:cNvSpPr/>
          <p:nvPr/>
        </p:nvSpPr>
        <p:spPr>
          <a:xfrm>
            <a:off x="4170057" y="298889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6" name="Rectangle 105"/>
          <p:cNvSpPr/>
          <p:nvPr/>
        </p:nvSpPr>
        <p:spPr>
          <a:xfrm>
            <a:off x="4166654" y="24703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7" name="Rectangle 106"/>
          <p:cNvSpPr/>
          <p:nvPr/>
        </p:nvSpPr>
        <p:spPr>
          <a:xfrm>
            <a:off x="4166654" y="25741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8" name="Rectangle 107"/>
          <p:cNvSpPr/>
          <p:nvPr/>
        </p:nvSpPr>
        <p:spPr>
          <a:xfrm>
            <a:off x="4698071" y="204503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9" name="Rectangle 108"/>
          <p:cNvSpPr/>
          <p:nvPr/>
        </p:nvSpPr>
        <p:spPr>
          <a:xfrm>
            <a:off x="4698071" y="215166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0" name="Rectangle 109"/>
          <p:cNvSpPr/>
          <p:nvPr/>
        </p:nvSpPr>
        <p:spPr>
          <a:xfrm>
            <a:off x="4698071" y="225544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1" name="Rectangle 110"/>
          <p:cNvSpPr/>
          <p:nvPr/>
        </p:nvSpPr>
        <p:spPr>
          <a:xfrm>
            <a:off x="4698071" y="236726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2" name="Rectangle 111"/>
          <p:cNvSpPr/>
          <p:nvPr/>
        </p:nvSpPr>
        <p:spPr>
          <a:xfrm>
            <a:off x="4698071" y="24738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3" name="Rectangle 112"/>
          <p:cNvSpPr/>
          <p:nvPr/>
        </p:nvSpPr>
        <p:spPr>
          <a:xfrm>
            <a:off x="4698071" y="257767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4" name="Rectangle 113"/>
          <p:cNvSpPr/>
          <p:nvPr/>
        </p:nvSpPr>
        <p:spPr>
          <a:xfrm>
            <a:off x="5229489" y="267700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5" name="Rectangle 114"/>
          <p:cNvSpPr/>
          <p:nvPr/>
        </p:nvSpPr>
        <p:spPr>
          <a:xfrm>
            <a:off x="5229489" y="278363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6" name="Rectangle 115"/>
          <p:cNvSpPr/>
          <p:nvPr/>
        </p:nvSpPr>
        <p:spPr>
          <a:xfrm>
            <a:off x="5229489" y="28874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7" name="Rectangle 116"/>
          <p:cNvSpPr/>
          <p:nvPr/>
        </p:nvSpPr>
        <p:spPr>
          <a:xfrm>
            <a:off x="5229489" y="299086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8" name="Rectangle 117"/>
          <p:cNvSpPr/>
          <p:nvPr/>
        </p:nvSpPr>
        <p:spPr>
          <a:xfrm>
            <a:off x="5226086" y="24722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9" name="Rectangle 118"/>
          <p:cNvSpPr/>
          <p:nvPr/>
        </p:nvSpPr>
        <p:spPr>
          <a:xfrm>
            <a:off x="5226086" y="257606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0" name="Rectangle 119"/>
          <p:cNvSpPr/>
          <p:nvPr/>
        </p:nvSpPr>
        <p:spPr>
          <a:xfrm>
            <a:off x="6285518" y="267700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1" name="Rectangle 120"/>
          <p:cNvSpPr/>
          <p:nvPr/>
        </p:nvSpPr>
        <p:spPr>
          <a:xfrm>
            <a:off x="6285518" y="278363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2" name="Rectangle 121"/>
          <p:cNvSpPr/>
          <p:nvPr/>
        </p:nvSpPr>
        <p:spPr>
          <a:xfrm>
            <a:off x="6285518" y="28874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3" name="Rectangle 122"/>
          <p:cNvSpPr/>
          <p:nvPr/>
        </p:nvSpPr>
        <p:spPr>
          <a:xfrm>
            <a:off x="6285518" y="299086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4" name="Rectangle 123"/>
          <p:cNvSpPr/>
          <p:nvPr/>
        </p:nvSpPr>
        <p:spPr>
          <a:xfrm>
            <a:off x="6282114" y="24722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5" name="Rectangle 124"/>
          <p:cNvSpPr/>
          <p:nvPr/>
        </p:nvSpPr>
        <p:spPr>
          <a:xfrm>
            <a:off x="6282114" y="257606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6" name="Rectangle 125"/>
          <p:cNvSpPr/>
          <p:nvPr/>
        </p:nvSpPr>
        <p:spPr>
          <a:xfrm>
            <a:off x="5755801" y="204386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127" name="Rectangle 126"/>
          <p:cNvSpPr/>
          <p:nvPr/>
        </p:nvSpPr>
        <p:spPr>
          <a:xfrm>
            <a:off x="5755801" y="215049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128" name="Rectangle 127"/>
          <p:cNvSpPr/>
          <p:nvPr/>
        </p:nvSpPr>
        <p:spPr>
          <a:xfrm>
            <a:off x="5755801" y="225428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29" name="Rectangle 128"/>
          <p:cNvSpPr/>
          <p:nvPr/>
        </p:nvSpPr>
        <p:spPr>
          <a:xfrm>
            <a:off x="5755801" y="236609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30" name="Rectangle 129"/>
          <p:cNvSpPr/>
          <p:nvPr/>
        </p:nvSpPr>
        <p:spPr>
          <a:xfrm>
            <a:off x="5755801" y="247272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31" name="Rectangle 130"/>
          <p:cNvSpPr/>
          <p:nvPr/>
        </p:nvSpPr>
        <p:spPr>
          <a:xfrm>
            <a:off x="5755801" y="257650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32" name="Rectangle 131"/>
          <p:cNvSpPr/>
          <p:nvPr/>
        </p:nvSpPr>
        <p:spPr>
          <a:xfrm>
            <a:off x="3492549" y="1882507"/>
            <a:ext cx="32662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133" name="Rectangle 132"/>
          <p:cNvSpPr/>
          <p:nvPr/>
        </p:nvSpPr>
        <p:spPr>
          <a:xfrm>
            <a:off x="4022744" y="1882507"/>
            <a:ext cx="358479"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134" name="Rectangle 133"/>
          <p:cNvSpPr/>
          <p:nvPr/>
        </p:nvSpPr>
        <p:spPr>
          <a:xfrm>
            <a:off x="4550758" y="1882507"/>
            <a:ext cx="341985"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135" name="Rectangle 134"/>
          <p:cNvSpPr/>
          <p:nvPr/>
        </p:nvSpPr>
        <p:spPr>
          <a:xfrm>
            <a:off x="5070920" y="1882507"/>
            <a:ext cx="358171"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400</a:t>
            </a:r>
            <a:endParaRPr lang="en-US" sz="750" kern="0" dirty="0">
              <a:solidFill>
                <a:sysClr val="windowText" lastClr="000000"/>
              </a:solidFill>
            </a:endParaRPr>
          </a:p>
        </p:txBody>
      </p:sp>
      <p:sp>
        <p:nvSpPr>
          <p:cNvPr id="136" name="Rectangle 135"/>
          <p:cNvSpPr/>
          <p:nvPr/>
        </p:nvSpPr>
        <p:spPr>
          <a:xfrm>
            <a:off x="5609069" y="1882507"/>
            <a:ext cx="330658"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500</a:t>
            </a:r>
            <a:endParaRPr lang="en-US" sz="750" kern="0" dirty="0">
              <a:solidFill>
                <a:sysClr val="windowText" lastClr="000000"/>
              </a:solidFill>
            </a:endParaRPr>
          </a:p>
        </p:txBody>
      </p:sp>
      <p:sp>
        <p:nvSpPr>
          <p:cNvPr id="137" name="Rectangle 136"/>
          <p:cNvSpPr/>
          <p:nvPr/>
        </p:nvSpPr>
        <p:spPr>
          <a:xfrm>
            <a:off x="6142732" y="1882507"/>
            <a:ext cx="331631"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600</a:t>
            </a:r>
            <a:endParaRPr lang="en-US" sz="750" kern="0" dirty="0">
              <a:solidFill>
                <a:sysClr val="windowText" lastClr="000000"/>
              </a:solidFill>
            </a:endParaRPr>
          </a:p>
        </p:txBody>
      </p:sp>
      <p:sp>
        <p:nvSpPr>
          <p:cNvPr id="138" name="Rectangle 137"/>
          <p:cNvSpPr/>
          <p:nvPr/>
        </p:nvSpPr>
        <p:spPr>
          <a:xfrm>
            <a:off x="6658290" y="1882507"/>
            <a:ext cx="342386"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700</a:t>
            </a:r>
            <a:endParaRPr lang="en-US" sz="750" kern="0" dirty="0">
              <a:solidFill>
                <a:sysClr val="windowText" lastClr="000000"/>
              </a:solidFill>
            </a:endParaRPr>
          </a:p>
        </p:txBody>
      </p:sp>
      <p:sp>
        <p:nvSpPr>
          <p:cNvPr id="139" name="Rectangle 138"/>
          <p:cNvSpPr/>
          <p:nvPr/>
        </p:nvSpPr>
        <p:spPr>
          <a:xfrm>
            <a:off x="3021247" y="1882506"/>
            <a:ext cx="19137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140" name="Rectangle 139"/>
          <p:cNvSpPr/>
          <p:nvPr/>
        </p:nvSpPr>
        <p:spPr>
          <a:xfrm>
            <a:off x="3102543" y="2467471"/>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41" name="Rectangle 140"/>
          <p:cNvSpPr/>
          <p:nvPr/>
        </p:nvSpPr>
        <p:spPr>
          <a:xfrm>
            <a:off x="3102543" y="257125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42" name="Rectangle 141"/>
          <p:cNvSpPr/>
          <p:nvPr/>
        </p:nvSpPr>
        <p:spPr>
          <a:xfrm>
            <a:off x="3102543" y="2677885"/>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43" name="Rectangle 142"/>
          <p:cNvSpPr/>
          <p:nvPr/>
        </p:nvSpPr>
        <p:spPr>
          <a:xfrm>
            <a:off x="3102543" y="2784515"/>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44" name="Rectangle 143"/>
          <p:cNvSpPr/>
          <p:nvPr/>
        </p:nvSpPr>
        <p:spPr>
          <a:xfrm>
            <a:off x="3102543" y="288830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45" name="Rectangle 144"/>
          <p:cNvSpPr/>
          <p:nvPr/>
        </p:nvSpPr>
        <p:spPr>
          <a:xfrm>
            <a:off x="3102543" y="299174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146" name="Rectangle 145"/>
          <p:cNvSpPr/>
          <p:nvPr/>
        </p:nvSpPr>
        <p:spPr>
          <a:xfrm>
            <a:off x="3641192" y="203809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147" name="Rectangle 146"/>
          <p:cNvSpPr/>
          <p:nvPr/>
        </p:nvSpPr>
        <p:spPr>
          <a:xfrm>
            <a:off x="3641192" y="214471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148" name="Rectangle 147"/>
          <p:cNvSpPr/>
          <p:nvPr/>
        </p:nvSpPr>
        <p:spPr>
          <a:xfrm>
            <a:off x="3641192" y="224850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49" name="Rectangle 148"/>
          <p:cNvSpPr/>
          <p:nvPr/>
        </p:nvSpPr>
        <p:spPr>
          <a:xfrm>
            <a:off x="3641192" y="236031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50" name="Rectangle 149"/>
          <p:cNvSpPr/>
          <p:nvPr/>
        </p:nvSpPr>
        <p:spPr>
          <a:xfrm>
            <a:off x="3641192" y="246694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51" name="Rectangle 150"/>
          <p:cNvSpPr/>
          <p:nvPr/>
        </p:nvSpPr>
        <p:spPr>
          <a:xfrm>
            <a:off x="3641192" y="2570731"/>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52" name="Rectangle 151"/>
          <p:cNvSpPr/>
          <p:nvPr/>
        </p:nvSpPr>
        <p:spPr>
          <a:xfrm>
            <a:off x="4174736" y="267682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53" name="Rectangle 152"/>
          <p:cNvSpPr/>
          <p:nvPr/>
        </p:nvSpPr>
        <p:spPr>
          <a:xfrm>
            <a:off x="4174736" y="278345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54" name="Rectangle 153"/>
          <p:cNvSpPr/>
          <p:nvPr/>
        </p:nvSpPr>
        <p:spPr>
          <a:xfrm>
            <a:off x="4174736" y="288724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55" name="Rectangle 154"/>
          <p:cNvSpPr/>
          <p:nvPr/>
        </p:nvSpPr>
        <p:spPr>
          <a:xfrm>
            <a:off x="4174736" y="29906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156" name="Rectangle 155"/>
          <p:cNvSpPr/>
          <p:nvPr/>
        </p:nvSpPr>
        <p:spPr>
          <a:xfrm>
            <a:off x="4171332" y="2472103"/>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57" name="Rectangle 156"/>
          <p:cNvSpPr/>
          <p:nvPr/>
        </p:nvSpPr>
        <p:spPr>
          <a:xfrm>
            <a:off x="4171332" y="2575888"/>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58" name="Rectangle 157"/>
          <p:cNvSpPr/>
          <p:nvPr/>
        </p:nvSpPr>
        <p:spPr>
          <a:xfrm>
            <a:off x="4166653" y="20401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9" name="Rectangle 158"/>
          <p:cNvSpPr/>
          <p:nvPr/>
        </p:nvSpPr>
        <p:spPr>
          <a:xfrm>
            <a:off x="4698071" y="204411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160" name="Rectangle 159"/>
          <p:cNvSpPr/>
          <p:nvPr/>
        </p:nvSpPr>
        <p:spPr>
          <a:xfrm>
            <a:off x="4698071" y="215074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161" name="Rectangle 160"/>
          <p:cNvSpPr/>
          <p:nvPr/>
        </p:nvSpPr>
        <p:spPr>
          <a:xfrm>
            <a:off x="4698071" y="225452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62" name="Rectangle 161"/>
          <p:cNvSpPr/>
          <p:nvPr/>
        </p:nvSpPr>
        <p:spPr>
          <a:xfrm>
            <a:off x="4698071" y="236633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63" name="Rectangle 162"/>
          <p:cNvSpPr/>
          <p:nvPr/>
        </p:nvSpPr>
        <p:spPr>
          <a:xfrm>
            <a:off x="4698071" y="247296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64" name="Rectangle 163"/>
          <p:cNvSpPr/>
          <p:nvPr/>
        </p:nvSpPr>
        <p:spPr>
          <a:xfrm>
            <a:off x="4698071" y="257675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65" name="Rectangle 164"/>
          <p:cNvSpPr/>
          <p:nvPr/>
        </p:nvSpPr>
        <p:spPr>
          <a:xfrm>
            <a:off x="5227787" y="26778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66" name="Rectangle 165"/>
          <p:cNvSpPr/>
          <p:nvPr/>
        </p:nvSpPr>
        <p:spPr>
          <a:xfrm>
            <a:off x="5227787" y="278451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67" name="Rectangle 166"/>
          <p:cNvSpPr/>
          <p:nvPr/>
        </p:nvSpPr>
        <p:spPr>
          <a:xfrm>
            <a:off x="5227787" y="288829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68" name="Rectangle 167"/>
          <p:cNvSpPr/>
          <p:nvPr/>
        </p:nvSpPr>
        <p:spPr>
          <a:xfrm>
            <a:off x="5227787" y="299174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169" name="Rectangle 168"/>
          <p:cNvSpPr/>
          <p:nvPr/>
        </p:nvSpPr>
        <p:spPr>
          <a:xfrm>
            <a:off x="5224383" y="2473159"/>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70" name="Rectangle 169"/>
          <p:cNvSpPr/>
          <p:nvPr/>
        </p:nvSpPr>
        <p:spPr>
          <a:xfrm>
            <a:off x="5224383" y="2576944"/>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71" name="Rectangle 170"/>
          <p:cNvSpPr/>
          <p:nvPr/>
        </p:nvSpPr>
        <p:spPr>
          <a:xfrm>
            <a:off x="6288920" y="268226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72" name="Rectangle 171"/>
          <p:cNvSpPr/>
          <p:nvPr/>
        </p:nvSpPr>
        <p:spPr>
          <a:xfrm>
            <a:off x="6288920" y="27888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73" name="Rectangle 172"/>
          <p:cNvSpPr/>
          <p:nvPr/>
        </p:nvSpPr>
        <p:spPr>
          <a:xfrm>
            <a:off x="6288920" y="289267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74" name="Rectangle 173"/>
          <p:cNvSpPr/>
          <p:nvPr/>
        </p:nvSpPr>
        <p:spPr>
          <a:xfrm>
            <a:off x="6288920" y="29961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175" name="Rectangle 174"/>
          <p:cNvSpPr/>
          <p:nvPr/>
        </p:nvSpPr>
        <p:spPr>
          <a:xfrm>
            <a:off x="6285517" y="2477536"/>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76" name="Rectangle 175"/>
          <p:cNvSpPr/>
          <p:nvPr/>
        </p:nvSpPr>
        <p:spPr>
          <a:xfrm>
            <a:off x="6285517" y="2581321"/>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mc:AlternateContent xmlns:mc="http://schemas.openxmlformats.org/markup-compatibility/2006" xmlns:a14="http://schemas.microsoft.com/office/drawing/2010/main">
        <mc:Choice Requires="a14">
          <p:sp>
            <p:nvSpPr>
              <p:cNvPr id="182" name="TextBox 181"/>
              <p:cNvSpPr txBox="1"/>
              <p:nvPr/>
            </p:nvSpPr>
            <p:spPr>
              <a:xfrm>
                <a:off x="2181550" y="4920324"/>
                <a:ext cx="4738416" cy="100796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𝑖</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𝑖</m:t>
                          </m:r>
                        </m:sub>
                      </m:sSub>
                      <m:r>
                        <a:rPr lang="en-US" i="1">
                          <a:latin typeface="Cambria Math" panose="02040503050406030204" pitchFamily="18" charset="0"/>
                        </a:rPr>
                        <m:t>+</m:t>
                      </m:r>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m:t>
                          </m:r>
                          <m:r>
                            <a:rPr lang="en-US" i="1">
                              <a:latin typeface="Cambria Math" panose="02040503050406030204" pitchFamily="18" charset="0"/>
                            </a:rPr>
                            <m:t>𝑗</m:t>
                          </m:r>
                          <m:r>
                            <a:rPr lang="en-US" i="1">
                              <a:latin typeface="Cambria Math" panose="02040503050406030204" pitchFamily="18" charset="0"/>
                            </a:rPr>
                            <m:t>∈</m:t>
                          </m:r>
                          <m:r>
                            <a:rPr lang="en-US" i="1">
                              <a:latin typeface="Cambria Math" panose="02040503050406030204" pitchFamily="18" charset="0"/>
                            </a:rPr>
                            <m:t>h𝑒𝑝</m:t>
                          </m:r>
                          <m:r>
                            <a:rPr lang="en-US" i="1">
                              <a:latin typeface="Cambria Math" panose="02040503050406030204" pitchFamily="18" charset="0"/>
                            </a:rPr>
                            <m:t>(</m:t>
                          </m:r>
                          <m:r>
                            <a:rPr lang="en-US" i="1">
                              <a:latin typeface="Cambria Math" panose="02040503050406030204" pitchFamily="18" charset="0"/>
                            </a:rPr>
                            <m:t>𝑖</m:t>
                          </m:r>
                          <m:r>
                            <a:rPr lang="en-US" i="1">
                              <a:latin typeface="Cambria Math" panose="02040503050406030204" pitchFamily="18" charset="0"/>
                            </a:rPr>
                            <m:t>)</m:t>
                          </m:r>
                        </m:sub>
                        <m:sup/>
                        <m:e>
                          <m:r>
                            <a:rPr lang="en-US" i="1">
                              <a:latin typeface="Cambria Math" panose="02040503050406030204" pitchFamily="18" charset="0"/>
                            </a:rPr>
                            <m:t>⌈</m:t>
                          </m:r>
                          <m:sSub>
                            <m:sSubPr>
                              <m:ctrlPr>
                                <a:rPr lang="en-US" i="1">
                                  <a:latin typeface="Cambria Math" panose="02040503050406030204" pitchFamily="18" charset="0"/>
                                </a:rPr>
                              </m:ctrlPr>
                            </m:sSub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𝑖</m:t>
                                      </m:r>
                                    </m:sub>
                                  </m:sSub>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𝑗</m:t>
                                      </m:r>
                                    </m:sub>
                                  </m:sSub>
                                </m:den>
                              </m:f>
                              <m:r>
                                <a:rPr lang="en-US" i="1">
                                  <a:latin typeface="Cambria Math" panose="02040503050406030204" pitchFamily="18" charset="0"/>
                                </a:rPr>
                                <m:t>⌉∗(</m:t>
                              </m:r>
                            </m:e>
                            <m:sub>
                              <m:r>
                                <a:rPr lang="en-US" i="1">
                                  <a:latin typeface="Cambria Math" panose="02040503050406030204" pitchFamily="18" charset="0"/>
                                </a:rPr>
                                <m:t> </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𝑗</m:t>
                              </m:r>
                              <m:r>
                                <a:rPr lang="en-US" i="1">
                                  <a:latin typeface="Cambria Math" panose="02040503050406030204" pitchFamily="18" charset="0"/>
                                </a:rPr>
                                <m:t> </m:t>
                              </m:r>
                            </m:sub>
                          </m:sSub>
                          <m:r>
                            <a:rPr lang="en-US" i="1">
                              <a:latin typeface="Cambria Math" panose="02040503050406030204" pitchFamily="18" charset="0"/>
                            </a:rPr>
                            <m:t>+</m:t>
                          </m:r>
                          <m:r>
                            <a:rPr lang="en-US" b="1" i="1">
                              <a:solidFill>
                                <a:srgbClr val="FF0000"/>
                              </a:solidFill>
                              <a:latin typeface="Cambria Math" panose="02040503050406030204" pitchFamily="18" charset="0"/>
                            </a:rPr>
                            <m:t>𝑪𝑹</m:t>
                          </m:r>
                          <m:r>
                            <a:rPr lang="en-US" b="1" i="1" smtClean="0">
                              <a:solidFill>
                                <a:srgbClr val="FF0000"/>
                              </a:solidFill>
                              <a:latin typeface="Cambria Math" panose="02040503050406030204" pitchFamily="18" charset="0"/>
                            </a:rPr>
                            <m:t>𝑷</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𝑫</m:t>
                              </m:r>
                            </m:e>
                            <m:sub>
                              <m:r>
                                <a:rPr lang="en-US" b="1" i="1">
                                  <a:solidFill>
                                    <a:srgbClr val="FF0000"/>
                                  </a:solidFill>
                                  <a:latin typeface="Cambria Math" panose="02040503050406030204" pitchFamily="18" charset="0"/>
                                </a:rPr>
                                <m:t>𝒊</m:t>
                              </m:r>
                              <m:r>
                                <a:rPr lang="en-US" b="1" i="1">
                                  <a:solidFill>
                                    <a:srgbClr val="FF0000"/>
                                  </a:solidFill>
                                  <a:latin typeface="Cambria Math" panose="02040503050406030204" pitchFamily="18" charset="0"/>
                                </a:rPr>
                                <m:t>,</m:t>
                              </m:r>
                              <m:r>
                                <a:rPr lang="en-US" b="1" i="1">
                                  <a:solidFill>
                                    <a:srgbClr val="FF0000"/>
                                  </a:solidFill>
                                  <a:latin typeface="Cambria Math" panose="02040503050406030204" pitchFamily="18" charset="0"/>
                                </a:rPr>
                                <m:t>𝒋</m:t>
                              </m:r>
                            </m:sub>
                          </m:sSub>
                          <m:r>
                            <a:rPr lang="en-US" i="1">
                              <a:latin typeface="Cambria Math" panose="02040503050406030204" pitchFamily="18" charset="0"/>
                            </a:rPr>
                            <m:t>)</m:t>
                          </m:r>
                        </m:e>
                      </m:nary>
                    </m:oMath>
                  </m:oMathPara>
                </a14:m>
                <a:endParaRPr lang="en-US" dirty="0"/>
              </a:p>
              <a:p>
                <a:endParaRPr lang="en-US" sz="1350" dirty="0"/>
              </a:p>
            </p:txBody>
          </p:sp>
        </mc:Choice>
        <mc:Fallback xmlns="">
          <p:sp>
            <p:nvSpPr>
              <p:cNvPr id="182" name="TextBox 181"/>
              <p:cNvSpPr txBox="1">
                <a:spLocks noRot="1" noChangeAspect="1" noMove="1" noResize="1" noEditPoints="1" noAdjustHandles="1" noChangeArrowheads="1" noChangeShapeType="1" noTextEdit="1"/>
              </p:cNvSpPr>
              <p:nvPr/>
            </p:nvSpPr>
            <p:spPr>
              <a:xfrm>
                <a:off x="2181550" y="4920324"/>
                <a:ext cx="4738416" cy="100796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3" name="TextBox 182"/>
              <p:cNvSpPr txBox="1"/>
              <p:nvPr/>
            </p:nvSpPr>
            <p:spPr>
              <a:xfrm>
                <a:off x="2232247" y="4259881"/>
                <a:ext cx="4738416" cy="5993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𝑅</m:t>
                          </m:r>
                        </m:e>
                        <m:sub>
                          <m:r>
                            <a:rPr lang="en-US" b="0" i="1" smtClean="0">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b="0" i="1" smtClean="0">
                              <a:latin typeface="Cambria Math" panose="02040503050406030204" pitchFamily="18" charset="0"/>
                            </a:rPr>
                            <m:t>2</m:t>
                          </m:r>
                        </m:sub>
                      </m:sSub>
                      <m:r>
                        <a:rPr lang="en-US" i="1">
                          <a:latin typeface="Cambria Math" panose="02040503050406030204" pitchFamily="18" charset="0"/>
                        </a:rPr>
                        <m:t>+</m:t>
                      </m:r>
                      <m:r>
                        <a:rPr lang="en-US" b="0" i="1" smtClean="0">
                          <a:latin typeface="Cambria Math" panose="02040503050406030204" pitchFamily="18" charset="0"/>
                        </a:rPr>
                        <m:t>3∗(</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1" i="1">
                          <a:solidFill>
                            <a:srgbClr val="FF0000"/>
                          </a:solidFill>
                          <a:latin typeface="Cambria Math" panose="02040503050406030204" pitchFamily="18" charset="0"/>
                        </a:rPr>
                        <m:t>𝑪𝑹𝑷</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𝑫</m:t>
                          </m:r>
                        </m:e>
                        <m:sub>
                          <m:r>
                            <a:rPr lang="en-US" b="1" i="1" smtClean="0">
                              <a:solidFill>
                                <a:srgbClr val="FF0000"/>
                              </a:solidFill>
                              <a:latin typeface="Cambria Math" panose="02040503050406030204" pitchFamily="18" charset="0"/>
                            </a:rPr>
                            <m:t>𝟐</m:t>
                          </m:r>
                          <m:r>
                            <a:rPr lang="en-US" b="1" i="1">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𝟏</m:t>
                          </m:r>
                        </m:sub>
                      </m:sSub>
                      <m:r>
                        <a:rPr lang="en-US" i="1">
                          <a:latin typeface="Cambria Math" panose="02040503050406030204" pitchFamily="18" charset="0"/>
                        </a:rPr>
                        <m:t>)</m:t>
                      </m:r>
                    </m:oMath>
                  </m:oMathPara>
                </a14:m>
                <a:endParaRPr lang="en-US" dirty="0"/>
              </a:p>
              <a:p>
                <a:endParaRPr lang="en-US" sz="1350" dirty="0"/>
              </a:p>
            </p:txBody>
          </p:sp>
        </mc:Choice>
        <mc:Fallback xmlns="">
          <p:sp>
            <p:nvSpPr>
              <p:cNvPr id="183" name="TextBox 182"/>
              <p:cNvSpPr txBox="1">
                <a:spLocks noRot="1" noChangeAspect="1" noMove="1" noResize="1" noEditPoints="1" noAdjustHandles="1" noChangeArrowheads="1" noChangeShapeType="1" noTextEdit="1"/>
              </p:cNvSpPr>
              <p:nvPr/>
            </p:nvSpPr>
            <p:spPr>
              <a:xfrm>
                <a:off x="2232247" y="4259881"/>
                <a:ext cx="4738416" cy="59939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89941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2" grpId="0"/>
      <p:bldP spid="1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So, What’s New?</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sz="1800" dirty="0"/>
              <a:t>Always considering </a:t>
            </a:r>
            <a:r>
              <a:rPr lang="en-US" sz="1800" b="1" dirty="0"/>
              <a:t>worst-case memory demand (MD)</a:t>
            </a:r>
            <a:r>
              <a:rPr lang="en-US" sz="1800" dirty="0"/>
              <a:t> for each job execution of a task is pessimistic </a:t>
            </a:r>
          </a:p>
          <a:p>
            <a:endParaRPr lang="en-US" sz="1800" dirty="0"/>
          </a:p>
          <a:p>
            <a:endParaRPr lang="en-US" sz="1800" dirty="0"/>
          </a:p>
          <a:p>
            <a:r>
              <a:rPr lang="en-US" sz="1800" dirty="0"/>
              <a:t>Some cache blocks are </a:t>
            </a:r>
            <a:r>
              <a:rPr lang="en-US" sz="1800" b="1" dirty="0">
                <a:solidFill>
                  <a:srgbClr val="00B050"/>
                </a:solidFill>
              </a:rPr>
              <a:t>persistent</a:t>
            </a:r>
            <a:r>
              <a:rPr lang="en-US" sz="1800" dirty="0"/>
              <a:t> (reusable) between different </a:t>
            </a:r>
            <a:r>
              <a:rPr lang="en-US" sz="1800" b="1" dirty="0"/>
              <a:t>jobs</a:t>
            </a:r>
            <a:r>
              <a:rPr lang="en-US" sz="1800" dirty="0"/>
              <a:t> of a task</a:t>
            </a:r>
          </a:p>
        </p:txBody>
      </p:sp>
      <p:sp>
        <p:nvSpPr>
          <p:cNvPr id="4" name="Slide Number Placeholder 3"/>
          <p:cNvSpPr>
            <a:spLocks noGrp="1"/>
          </p:cNvSpPr>
          <p:nvPr>
            <p:ph type="sldNum" sz="quarter" idx="12"/>
          </p:nvPr>
        </p:nvSpPr>
        <p:spPr/>
        <p:txBody>
          <a:bodyPr/>
          <a:lstStyle/>
          <a:p>
            <a:fld id="{61BA737E-4C38-4B49-BAFF-3950B3257663}" type="slidenum">
              <a:rPr lang="en-US" smtClean="0"/>
              <a:t>4</a:t>
            </a:fld>
            <a:endParaRPr lang="en-US"/>
          </a:p>
        </p:txBody>
      </p:sp>
      <p:sp>
        <p:nvSpPr>
          <p:cNvPr id="7" name="Rectangle 6"/>
          <p:cNvSpPr/>
          <p:nvPr/>
        </p:nvSpPr>
        <p:spPr>
          <a:xfrm>
            <a:off x="4213586" y="1676144"/>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8" name="Straight Arrow Connector 7"/>
          <p:cNvCxnSpPr/>
          <p:nvPr/>
        </p:nvCxnSpPr>
        <p:spPr>
          <a:xfrm>
            <a:off x="3200893" y="1926372"/>
            <a:ext cx="388843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828085" y="1309685"/>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10" name="Rectangle 9"/>
          <p:cNvSpPr/>
          <p:nvPr/>
        </p:nvSpPr>
        <p:spPr>
          <a:xfrm>
            <a:off x="2828085" y="1658111"/>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2</a:t>
            </a:r>
            <a:endParaRPr lang="en-US" sz="1350" kern="0" dirty="0">
              <a:solidFill>
                <a:sysClr val="windowText" lastClr="000000"/>
              </a:solidFill>
            </a:endParaRPr>
          </a:p>
        </p:txBody>
      </p:sp>
      <p:sp>
        <p:nvSpPr>
          <p:cNvPr id="11" name="Rectangle 10"/>
          <p:cNvSpPr/>
          <p:nvPr/>
        </p:nvSpPr>
        <p:spPr>
          <a:xfrm>
            <a:off x="3151177" y="1676144"/>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dirty="0">
              <a:solidFill>
                <a:sysClr val="windowText" lastClr="000000"/>
              </a:solidFill>
            </a:endParaRPr>
          </a:p>
        </p:txBody>
      </p:sp>
      <p:cxnSp>
        <p:nvCxnSpPr>
          <p:cNvPr id="12" name="Straight Arrow Connector 11"/>
          <p:cNvCxnSpPr>
            <a:stCxn id="11" idx="1"/>
          </p:cNvCxnSpPr>
          <p:nvPr/>
        </p:nvCxnSpPr>
        <p:spPr>
          <a:xfrm flipV="1">
            <a:off x="3151177" y="1541788"/>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209700" y="1676141"/>
            <a:ext cx="108012" cy="250234"/>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 name="Rectangle 13"/>
          <p:cNvSpPr/>
          <p:nvPr/>
        </p:nvSpPr>
        <p:spPr>
          <a:xfrm>
            <a:off x="3685572" y="1346871"/>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15" name="Straight Arrow Connector 14"/>
          <p:cNvCxnSpPr>
            <a:stCxn id="14" idx="1"/>
          </p:cNvCxnSpPr>
          <p:nvPr/>
        </p:nvCxnSpPr>
        <p:spPr>
          <a:xfrm flipV="1">
            <a:off x="3685571" y="1212515"/>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741600" y="1346871"/>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17" name="Straight Arrow Connector 16"/>
          <p:cNvCxnSpPr>
            <a:stCxn id="16" idx="1"/>
          </p:cNvCxnSpPr>
          <p:nvPr/>
        </p:nvCxnSpPr>
        <p:spPr>
          <a:xfrm flipV="1">
            <a:off x="4741600" y="1212515"/>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269614" y="1676144"/>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9" name="Rectangle 18"/>
          <p:cNvSpPr/>
          <p:nvPr/>
        </p:nvSpPr>
        <p:spPr>
          <a:xfrm>
            <a:off x="5253121" y="1676144"/>
            <a:ext cx="108012" cy="253076"/>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0" name="Rectangle 19"/>
          <p:cNvSpPr/>
          <p:nvPr/>
        </p:nvSpPr>
        <p:spPr>
          <a:xfrm>
            <a:off x="5797629" y="1344212"/>
            <a:ext cx="528014" cy="253076"/>
          </a:xfrm>
          <a:prstGeom prst="rect">
            <a:avLst/>
          </a:prstGeom>
          <a:solidFill>
            <a:schemeClr val="tx1">
              <a:lumMod val="75000"/>
              <a:lumOff val="2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cxnSp>
        <p:nvCxnSpPr>
          <p:cNvPr id="21" name="Straight Arrow Connector 20"/>
          <p:cNvCxnSpPr>
            <a:stCxn id="20" idx="1"/>
          </p:cNvCxnSpPr>
          <p:nvPr/>
        </p:nvCxnSpPr>
        <p:spPr>
          <a:xfrm flipV="1">
            <a:off x="5797628" y="1209855"/>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325643" y="1676144"/>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3" name="Rectangle 22"/>
          <p:cNvSpPr/>
          <p:nvPr/>
        </p:nvSpPr>
        <p:spPr>
          <a:xfrm>
            <a:off x="6325640" y="1678909"/>
            <a:ext cx="108012" cy="253076"/>
          </a:xfrm>
          <a:prstGeom prst="rect">
            <a:avLst/>
          </a:prstGeom>
          <a:solidFill>
            <a:schemeClr val="tx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4" name="Rectangle 23"/>
          <p:cNvSpPr/>
          <p:nvPr/>
        </p:nvSpPr>
        <p:spPr>
          <a:xfrm>
            <a:off x="3157557"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 name="Rectangle 24"/>
          <p:cNvSpPr/>
          <p:nvPr/>
        </p:nvSpPr>
        <p:spPr>
          <a:xfrm>
            <a:off x="3157557"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6" name="Rectangle 25"/>
          <p:cNvSpPr/>
          <p:nvPr/>
        </p:nvSpPr>
        <p:spPr>
          <a:xfrm>
            <a:off x="3157557"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7" name="Rectangle 26"/>
          <p:cNvSpPr/>
          <p:nvPr/>
        </p:nvSpPr>
        <p:spPr>
          <a:xfrm>
            <a:off x="3157557"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8" name="Rectangle 27"/>
          <p:cNvSpPr/>
          <p:nvPr/>
        </p:nvSpPr>
        <p:spPr>
          <a:xfrm>
            <a:off x="3157557"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9" name="Rectangle 28"/>
          <p:cNvSpPr/>
          <p:nvPr/>
        </p:nvSpPr>
        <p:spPr>
          <a:xfrm>
            <a:off x="3157557"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0" name="Rectangle 29"/>
          <p:cNvSpPr/>
          <p:nvPr/>
        </p:nvSpPr>
        <p:spPr>
          <a:xfrm>
            <a:off x="3157557"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1" name="Rectangle 30"/>
          <p:cNvSpPr/>
          <p:nvPr/>
        </p:nvSpPr>
        <p:spPr>
          <a:xfrm>
            <a:off x="3157557"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2" name="Rectangle 31"/>
          <p:cNvSpPr/>
          <p:nvPr/>
        </p:nvSpPr>
        <p:spPr>
          <a:xfrm>
            <a:off x="3157557"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 name="Rectangle 32"/>
          <p:cNvSpPr/>
          <p:nvPr/>
        </p:nvSpPr>
        <p:spPr>
          <a:xfrm>
            <a:off x="3157557"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 name="Rectangle 33"/>
          <p:cNvSpPr/>
          <p:nvPr/>
        </p:nvSpPr>
        <p:spPr>
          <a:xfrm>
            <a:off x="3157557"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 name="Rectangle 34"/>
          <p:cNvSpPr/>
          <p:nvPr/>
        </p:nvSpPr>
        <p:spPr>
          <a:xfrm>
            <a:off x="3685572"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6" name="Rectangle 35"/>
          <p:cNvSpPr/>
          <p:nvPr/>
        </p:nvSpPr>
        <p:spPr>
          <a:xfrm>
            <a:off x="3685572"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7" name="Rectangle 36"/>
          <p:cNvSpPr/>
          <p:nvPr/>
        </p:nvSpPr>
        <p:spPr>
          <a:xfrm>
            <a:off x="3685572"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8" name="Rectangle 37"/>
          <p:cNvSpPr/>
          <p:nvPr/>
        </p:nvSpPr>
        <p:spPr>
          <a:xfrm>
            <a:off x="3685572"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9" name="Rectangle 38"/>
          <p:cNvSpPr/>
          <p:nvPr/>
        </p:nvSpPr>
        <p:spPr>
          <a:xfrm>
            <a:off x="3685572"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0" name="Rectangle 39"/>
          <p:cNvSpPr/>
          <p:nvPr/>
        </p:nvSpPr>
        <p:spPr>
          <a:xfrm>
            <a:off x="3685572"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1" name="Rectangle 40"/>
          <p:cNvSpPr/>
          <p:nvPr/>
        </p:nvSpPr>
        <p:spPr>
          <a:xfrm>
            <a:off x="3685572"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2" name="Rectangle 41"/>
          <p:cNvSpPr/>
          <p:nvPr/>
        </p:nvSpPr>
        <p:spPr>
          <a:xfrm>
            <a:off x="3685572"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3" name="Rectangle 42"/>
          <p:cNvSpPr/>
          <p:nvPr/>
        </p:nvSpPr>
        <p:spPr>
          <a:xfrm>
            <a:off x="3685572"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4" name="Rectangle 43"/>
          <p:cNvSpPr/>
          <p:nvPr/>
        </p:nvSpPr>
        <p:spPr>
          <a:xfrm>
            <a:off x="3685572"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5" name="Rectangle 44"/>
          <p:cNvSpPr/>
          <p:nvPr/>
        </p:nvSpPr>
        <p:spPr>
          <a:xfrm>
            <a:off x="4216989"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6" name="Rectangle 45"/>
          <p:cNvSpPr/>
          <p:nvPr/>
        </p:nvSpPr>
        <p:spPr>
          <a:xfrm>
            <a:off x="4216989"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7" name="Rectangle 46"/>
          <p:cNvSpPr/>
          <p:nvPr/>
        </p:nvSpPr>
        <p:spPr>
          <a:xfrm>
            <a:off x="4216989"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8" name="Rectangle 47"/>
          <p:cNvSpPr/>
          <p:nvPr/>
        </p:nvSpPr>
        <p:spPr>
          <a:xfrm>
            <a:off x="4216989"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9" name="Rectangle 48"/>
          <p:cNvSpPr/>
          <p:nvPr/>
        </p:nvSpPr>
        <p:spPr>
          <a:xfrm>
            <a:off x="4216989"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0" name="Rectangle 49"/>
          <p:cNvSpPr/>
          <p:nvPr/>
        </p:nvSpPr>
        <p:spPr>
          <a:xfrm>
            <a:off x="4216989"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1" name="Rectangle 50"/>
          <p:cNvSpPr/>
          <p:nvPr/>
        </p:nvSpPr>
        <p:spPr>
          <a:xfrm>
            <a:off x="4216989"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2" name="Rectangle 51"/>
          <p:cNvSpPr/>
          <p:nvPr/>
        </p:nvSpPr>
        <p:spPr>
          <a:xfrm>
            <a:off x="4216989"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3" name="Rectangle 52"/>
          <p:cNvSpPr/>
          <p:nvPr/>
        </p:nvSpPr>
        <p:spPr>
          <a:xfrm>
            <a:off x="4216989"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4" name="Rectangle 53"/>
          <p:cNvSpPr/>
          <p:nvPr/>
        </p:nvSpPr>
        <p:spPr>
          <a:xfrm>
            <a:off x="4216989"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5" name="Rectangle 54"/>
          <p:cNvSpPr/>
          <p:nvPr/>
        </p:nvSpPr>
        <p:spPr>
          <a:xfrm>
            <a:off x="4748407"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6" name="Rectangle 55"/>
          <p:cNvSpPr/>
          <p:nvPr/>
        </p:nvSpPr>
        <p:spPr>
          <a:xfrm>
            <a:off x="4748407"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7" name="Rectangle 56"/>
          <p:cNvSpPr/>
          <p:nvPr/>
        </p:nvSpPr>
        <p:spPr>
          <a:xfrm>
            <a:off x="4748407"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8" name="Rectangle 57"/>
          <p:cNvSpPr/>
          <p:nvPr/>
        </p:nvSpPr>
        <p:spPr>
          <a:xfrm>
            <a:off x="4748407"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9" name="Rectangle 58"/>
          <p:cNvSpPr/>
          <p:nvPr/>
        </p:nvSpPr>
        <p:spPr>
          <a:xfrm>
            <a:off x="4748407"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0" name="Rectangle 59"/>
          <p:cNvSpPr/>
          <p:nvPr/>
        </p:nvSpPr>
        <p:spPr>
          <a:xfrm>
            <a:off x="4748407"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1" name="Rectangle 60"/>
          <p:cNvSpPr/>
          <p:nvPr/>
        </p:nvSpPr>
        <p:spPr>
          <a:xfrm>
            <a:off x="4748407"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2" name="Rectangle 61"/>
          <p:cNvSpPr/>
          <p:nvPr/>
        </p:nvSpPr>
        <p:spPr>
          <a:xfrm>
            <a:off x="4748407"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3" name="Rectangle 62"/>
          <p:cNvSpPr/>
          <p:nvPr/>
        </p:nvSpPr>
        <p:spPr>
          <a:xfrm>
            <a:off x="4748407"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4" name="Rectangle 63"/>
          <p:cNvSpPr/>
          <p:nvPr/>
        </p:nvSpPr>
        <p:spPr>
          <a:xfrm>
            <a:off x="4748407"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5" name="Rectangle 64"/>
          <p:cNvSpPr/>
          <p:nvPr/>
        </p:nvSpPr>
        <p:spPr>
          <a:xfrm>
            <a:off x="4748407"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6" name="Rectangle 65"/>
          <p:cNvSpPr/>
          <p:nvPr/>
        </p:nvSpPr>
        <p:spPr>
          <a:xfrm>
            <a:off x="5276421"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7" name="Rectangle 66"/>
          <p:cNvSpPr/>
          <p:nvPr/>
        </p:nvSpPr>
        <p:spPr>
          <a:xfrm>
            <a:off x="5276421"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8" name="Rectangle 67"/>
          <p:cNvSpPr/>
          <p:nvPr/>
        </p:nvSpPr>
        <p:spPr>
          <a:xfrm>
            <a:off x="5276421"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69" name="Rectangle 68"/>
          <p:cNvSpPr/>
          <p:nvPr/>
        </p:nvSpPr>
        <p:spPr>
          <a:xfrm>
            <a:off x="5276421"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0" name="Rectangle 69"/>
          <p:cNvSpPr/>
          <p:nvPr/>
        </p:nvSpPr>
        <p:spPr>
          <a:xfrm>
            <a:off x="5276421"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1" name="Rectangle 70"/>
          <p:cNvSpPr/>
          <p:nvPr/>
        </p:nvSpPr>
        <p:spPr>
          <a:xfrm>
            <a:off x="5276421"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2" name="Rectangle 71"/>
          <p:cNvSpPr/>
          <p:nvPr/>
        </p:nvSpPr>
        <p:spPr>
          <a:xfrm>
            <a:off x="5276421"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3" name="Rectangle 72"/>
          <p:cNvSpPr/>
          <p:nvPr/>
        </p:nvSpPr>
        <p:spPr>
          <a:xfrm>
            <a:off x="5276421"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4" name="Rectangle 73"/>
          <p:cNvSpPr/>
          <p:nvPr/>
        </p:nvSpPr>
        <p:spPr>
          <a:xfrm>
            <a:off x="5276421"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5" name="Rectangle 74"/>
          <p:cNvSpPr/>
          <p:nvPr/>
        </p:nvSpPr>
        <p:spPr>
          <a:xfrm>
            <a:off x="5276421"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6" name="Rectangle 75"/>
          <p:cNvSpPr/>
          <p:nvPr/>
        </p:nvSpPr>
        <p:spPr>
          <a:xfrm>
            <a:off x="5276421"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7" name="Rectangle 76"/>
          <p:cNvSpPr/>
          <p:nvPr/>
        </p:nvSpPr>
        <p:spPr>
          <a:xfrm>
            <a:off x="5804436"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8" name="Rectangle 77"/>
          <p:cNvSpPr/>
          <p:nvPr/>
        </p:nvSpPr>
        <p:spPr>
          <a:xfrm>
            <a:off x="5804436"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9" name="Rectangle 78"/>
          <p:cNvSpPr/>
          <p:nvPr/>
        </p:nvSpPr>
        <p:spPr>
          <a:xfrm>
            <a:off x="5804436"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0" name="Rectangle 79"/>
          <p:cNvSpPr/>
          <p:nvPr/>
        </p:nvSpPr>
        <p:spPr>
          <a:xfrm>
            <a:off x="5804436"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1" name="Rectangle 80"/>
          <p:cNvSpPr/>
          <p:nvPr/>
        </p:nvSpPr>
        <p:spPr>
          <a:xfrm>
            <a:off x="5804436"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2" name="Rectangle 81"/>
          <p:cNvSpPr/>
          <p:nvPr/>
        </p:nvSpPr>
        <p:spPr>
          <a:xfrm>
            <a:off x="5804436"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3" name="Rectangle 82"/>
          <p:cNvSpPr/>
          <p:nvPr/>
        </p:nvSpPr>
        <p:spPr>
          <a:xfrm>
            <a:off x="5804436"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4" name="Rectangle 83"/>
          <p:cNvSpPr/>
          <p:nvPr/>
        </p:nvSpPr>
        <p:spPr>
          <a:xfrm>
            <a:off x="5804436"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5" name="Rectangle 84"/>
          <p:cNvSpPr/>
          <p:nvPr/>
        </p:nvSpPr>
        <p:spPr>
          <a:xfrm>
            <a:off x="5804436"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6" name="Rectangle 85"/>
          <p:cNvSpPr/>
          <p:nvPr/>
        </p:nvSpPr>
        <p:spPr>
          <a:xfrm>
            <a:off x="5804436"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7" name="Rectangle 86"/>
          <p:cNvSpPr/>
          <p:nvPr/>
        </p:nvSpPr>
        <p:spPr>
          <a:xfrm>
            <a:off x="5804436"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8" name="Rectangle 87"/>
          <p:cNvSpPr/>
          <p:nvPr/>
        </p:nvSpPr>
        <p:spPr>
          <a:xfrm>
            <a:off x="6332450" y="204145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9" name="Rectangle 88"/>
          <p:cNvSpPr/>
          <p:nvPr/>
        </p:nvSpPr>
        <p:spPr>
          <a:xfrm>
            <a:off x="6332450" y="20386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0" name="Rectangle 89"/>
          <p:cNvSpPr/>
          <p:nvPr/>
        </p:nvSpPr>
        <p:spPr>
          <a:xfrm>
            <a:off x="6332450" y="214524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1" name="Rectangle 90"/>
          <p:cNvSpPr/>
          <p:nvPr/>
        </p:nvSpPr>
        <p:spPr>
          <a:xfrm>
            <a:off x="6332450" y="224902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2" name="Rectangle 91"/>
          <p:cNvSpPr/>
          <p:nvPr/>
        </p:nvSpPr>
        <p:spPr>
          <a:xfrm>
            <a:off x="6332450" y="236084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3" name="Rectangle 92"/>
          <p:cNvSpPr/>
          <p:nvPr/>
        </p:nvSpPr>
        <p:spPr>
          <a:xfrm>
            <a:off x="6332450" y="246747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4" name="Rectangle 93"/>
          <p:cNvSpPr/>
          <p:nvPr/>
        </p:nvSpPr>
        <p:spPr>
          <a:xfrm>
            <a:off x="6332450" y="257125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5" name="Rectangle 94"/>
          <p:cNvSpPr/>
          <p:nvPr/>
        </p:nvSpPr>
        <p:spPr>
          <a:xfrm>
            <a:off x="6332450" y="267788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6" name="Rectangle 95"/>
          <p:cNvSpPr/>
          <p:nvPr/>
        </p:nvSpPr>
        <p:spPr>
          <a:xfrm>
            <a:off x="6332450" y="27845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7" name="Rectangle 96"/>
          <p:cNvSpPr/>
          <p:nvPr/>
        </p:nvSpPr>
        <p:spPr>
          <a:xfrm>
            <a:off x="6332450" y="28883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8" name="Rectangle 97"/>
          <p:cNvSpPr/>
          <p:nvPr/>
        </p:nvSpPr>
        <p:spPr>
          <a:xfrm>
            <a:off x="6332450" y="299174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9" name="Rectangle 98"/>
          <p:cNvSpPr/>
          <p:nvPr/>
        </p:nvSpPr>
        <p:spPr>
          <a:xfrm>
            <a:off x="4653322" y="3050428"/>
            <a:ext cx="1115879"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100" name="Rectangle 99"/>
          <p:cNvSpPr/>
          <p:nvPr/>
        </p:nvSpPr>
        <p:spPr>
          <a:xfrm rot="16200000">
            <a:off x="2566071" y="2318062"/>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101" name="Rectangle 100"/>
          <p:cNvSpPr/>
          <p:nvPr/>
        </p:nvSpPr>
        <p:spPr>
          <a:xfrm>
            <a:off x="4218691" y="267504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2" name="Rectangle 101"/>
          <p:cNvSpPr/>
          <p:nvPr/>
        </p:nvSpPr>
        <p:spPr>
          <a:xfrm>
            <a:off x="4218691" y="278167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3" name="Rectangle 102"/>
          <p:cNvSpPr/>
          <p:nvPr/>
        </p:nvSpPr>
        <p:spPr>
          <a:xfrm>
            <a:off x="4218691" y="288545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4" name="Rectangle 103"/>
          <p:cNvSpPr/>
          <p:nvPr/>
        </p:nvSpPr>
        <p:spPr>
          <a:xfrm>
            <a:off x="4218691" y="298889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5" name="Rectangle 104"/>
          <p:cNvSpPr/>
          <p:nvPr/>
        </p:nvSpPr>
        <p:spPr>
          <a:xfrm>
            <a:off x="4215288" y="247031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6" name="Rectangle 105"/>
          <p:cNvSpPr/>
          <p:nvPr/>
        </p:nvSpPr>
        <p:spPr>
          <a:xfrm>
            <a:off x="4215288" y="257410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7" name="Rectangle 106"/>
          <p:cNvSpPr/>
          <p:nvPr/>
        </p:nvSpPr>
        <p:spPr>
          <a:xfrm>
            <a:off x="4746705" y="204503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8" name="Rectangle 107"/>
          <p:cNvSpPr/>
          <p:nvPr/>
        </p:nvSpPr>
        <p:spPr>
          <a:xfrm>
            <a:off x="4746705" y="215166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09" name="Rectangle 108"/>
          <p:cNvSpPr/>
          <p:nvPr/>
        </p:nvSpPr>
        <p:spPr>
          <a:xfrm>
            <a:off x="4746705" y="225544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0" name="Rectangle 109"/>
          <p:cNvSpPr/>
          <p:nvPr/>
        </p:nvSpPr>
        <p:spPr>
          <a:xfrm>
            <a:off x="4746705" y="236726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1" name="Rectangle 110"/>
          <p:cNvSpPr/>
          <p:nvPr/>
        </p:nvSpPr>
        <p:spPr>
          <a:xfrm>
            <a:off x="4746705" y="24738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2" name="Rectangle 111"/>
          <p:cNvSpPr/>
          <p:nvPr/>
        </p:nvSpPr>
        <p:spPr>
          <a:xfrm>
            <a:off x="4746705" y="257767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3" name="Rectangle 112"/>
          <p:cNvSpPr/>
          <p:nvPr/>
        </p:nvSpPr>
        <p:spPr>
          <a:xfrm>
            <a:off x="5278123" y="267700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4" name="Rectangle 113"/>
          <p:cNvSpPr/>
          <p:nvPr/>
        </p:nvSpPr>
        <p:spPr>
          <a:xfrm>
            <a:off x="5278123" y="278363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5" name="Rectangle 114"/>
          <p:cNvSpPr/>
          <p:nvPr/>
        </p:nvSpPr>
        <p:spPr>
          <a:xfrm>
            <a:off x="5278123" y="28874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6" name="Rectangle 115"/>
          <p:cNvSpPr/>
          <p:nvPr/>
        </p:nvSpPr>
        <p:spPr>
          <a:xfrm>
            <a:off x="5278123" y="299086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7" name="Rectangle 116"/>
          <p:cNvSpPr/>
          <p:nvPr/>
        </p:nvSpPr>
        <p:spPr>
          <a:xfrm>
            <a:off x="5274720" y="24722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8" name="Rectangle 117"/>
          <p:cNvSpPr/>
          <p:nvPr/>
        </p:nvSpPr>
        <p:spPr>
          <a:xfrm>
            <a:off x="5274720" y="257606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9" name="Rectangle 118"/>
          <p:cNvSpPr/>
          <p:nvPr/>
        </p:nvSpPr>
        <p:spPr>
          <a:xfrm>
            <a:off x="6334152" y="267700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0" name="Rectangle 119"/>
          <p:cNvSpPr/>
          <p:nvPr/>
        </p:nvSpPr>
        <p:spPr>
          <a:xfrm>
            <a:off x="6334152" y="278363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1" name="Rectangle 120"/>
          <p:cNvSpPr/>
          <p:nvPr/>
        </p:nvSpPr>
        <p:spPr>
          <a:xfrm>
            <a:off x="6334152" y="28874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2" name="Rectangle 121"/>
          <p:cNvSpPr/>
          <p:nvPr/>
        </p:nvSpPr>
        <p:spPr>
          <a:xfrm>
            <a:off x="6334152" y="299086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3" name="Rectangle 122"/>
          <p:cNvSpPr/>
          <p:nvPr/>
        </p:nvSpPr>
        <p:spPr>
          <a:xfrm>
            <a:off x="6330748" y="24722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4" name="Rectangle 123"/>
          <p:cNvSpPr/>
          <p:nvPr/>
        </p:nvSpPr>
        <p:spPr>
          <a:xfrm>
            <a:off x="6330748" y="257606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5" name="Rectangle 124"/>
          <p:cNvSpPr/>
          <p:nvPr/>
        </p:nvSpPr>
        <p:spPr>
          <a:xfrm>
            <a:off x="5804435" y="204386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126" name="Rectangle 125"/>
          <p:cNvSpPr/>
          <p:nvPr/>
        </p:nvSpPr>
        <p:spPr>
          <a:xfrm>
            <a:off x="5804435" y="215049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127" name="Rectangle 126"/>
          <p:cNvSpPr/>
          <p:nvPr/>
        </p:nvSpPr>
        <p:spPr>
          <a:xfrm>
            <a:off x="5804435" y="225428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28" name="Rectangle 127"/>
          <p:cNvSpPr/>
          <p:nvPr/>
        </p:nvSpPr>
        <p:spPr>
          <a:xfrm>
            <a:off x="5804435" y="236609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29" name="Rectangle 128"/>
          <p:cNvSpPr/>
          <p:nvPr/>
        </p:nvSpPr>
        <p:spPr>
          <a:xfrm>
            <a:off x="5804435" y="247272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30" name="Rectangle 129"/>
          <p:cNvSpPr/>
          <p:nvPr/>
        </p:nvSpPr>
        <p:spPr>
          <a:xfrm>
            <a:off x="5804435" y="257650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31" name="Rectangle 130"/>
          <p:cNvSpPr/>
          <p:nvPr/>
        </p:nvSpPr>
        <p:spPr>
          <a:xfrm>
            <a:off x="3541183" y="1882507"/>
            <a:ext cx="32662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132" name="Rectangle 131"/>
          <p:cNvSpPr/>
          <p:nvPr/>
        </p:nvSpPr>
        <p:spPr>
          <a:xfrm>
            <a:off x="4071378" y="1882507"/>
            <a:ext cx="358479"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133" name="Rectangle 132"/>
          <p:cNvSpPr/>
          <p:nvPr/>
        </p:nvSpPr>
        <p:spPr>
          <a:xfrm>
            <a:off x="4599392" y="1882507"/>
            <a:ext cx="341985"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134" name="Rectangle 133"/>
          <p:cNvSpPr/>
          <p:nvPr/>
        </p:nvSpPr>
        <p:spPr>
          <a:xfrm>
            <a:off x="5119554" y="1882507"/>
            <a:ext cx="358171"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400</a:t>
            </a:r>
            <a:endParaRPr lang="en-US" sz="750" kern="0" dirty="0">
              <a:solidFill>
                <a:sysClr val="windowText" lastClr="000000"/>
              </a:solidFill>
            </a:endParaRPr>
          </a:p>
        </p:txBody>
      </p:sp>
      <p:sp>
        <p:nvSpPr>
          <p:cNvPr id="135" name="Rectangle 134"/>
          <p:cNvSpPr/>
          <p:nvPr/>
        </p:nvSpPr>
        <p:spPr>
          <a:xfrm>
            <a:off x="5657703" y="1882507"/>
            <a:ext cx="330658"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500</a:t>
            </a:r>
            <a:endParaRPr lang="en-US" sz="750" kern="0" dirty="0">
              <a:solidFill>
                <a:sysClr val="windowText" lastClr="000000"/>
              </a:solidFill>
            </a:endParaRPr>
          </a:p>
        </p:txBody>
      </p:sp>
      <p:sp>
        <p:nvSpPr>
          <p:cNvPr id="136" name="Rectangle 135"/>
          <p:cNvSpPr/>
          <p:nvPr/>
        </p:nvSpPr>
        <p:spPr>
          <a:xfrm>
            <a:off x="6191366" y="1882507"/>
            <a:ext cx="331631"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600</a:t>
            </a:r>
            <a:endParaRPr lang="en-US" sz="750" kern="0" dirty="0">
              <a:solidFill>
                <a:sysClr val="windowText" lastClr="000000"/>
              </a:solidFill>
            </a:endParaRPr>
          </a:p>
        </p:txBody>
      </p:sp>
      <p:sp>
        <p:nvSpPr>
          <p:cNvPr id="137" name="Rectangle 136"/>
          <p:cNvSpPr/>
          <p:nvPr/>
        </p:nvSpPr>
        <p:spPr>
          <a:xfrm>
            <a:off x="6706924" y="1882507"/>
            <a:ext cx="342386"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700</a:t>
            </a:r>
            <a:endParaRPr lang="en-US" sz="750" kern="0" dirty="0">
              <a:solidFill>
                <a:sysClr val="windowText" lastClr="000000"/>
              </a:solidFill>
            </a:endParaRPr>
          </a:p>
        </p:txBody>
      </p:sp>
      <p:sp>
        <p:nvSpPr>
          <p:cNvPr id="138" name="Rectangle 137"/>
          <p:cNvSpPr/>
          <p:nvPr/>
        </p:nvSpPr>
        <p:spPr>
          <a:xfrm>
            <a:off x="3069881" y="1882506"/>
            <a:ext cx="19137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139" name="Rectangle 138"/>
          <p:cNvSpPr/>
          <p:nvPr/>
        </p:nvSpPr>
        <p:spPr>
          <a:xfrm>
            <a:off x="3151177" y="2467471"/>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40" name="Rectangle 139"/>
          <p:cNvSpPr/>
          <p:nvPr/>
        </p:nvSpPr>
        <p:spPr>
          <a:xfrm>
            <a:off x="3151177" y="257125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41" name="Rectangle 140"/>
          <p:cNvSpPr/>
          <p:nvPr/>
        </p:nvSpPr>
        <p:spPr>
          <a:xfrm>
            <a:off x="3151177" y="2677885"/>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42" name="Rectangle 141"/>
          <p:cNvSpPr/>
          <p:nvPr/>
        </p:nvSpPr>
        <p:spPr>
          <a:xfrm>
            <a:off x="3151177" y="2784515"/>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43" name="Rectangle 142"/>
          <p:cNvSpPr/>
          <p:nvPr/>
        </p:nvSpPr>
        <p:spPr>
          <a:xfrm>
            <a:off x="3151177" y="288830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44" name="Rectangle 143"/>
          <p:cNvSpPr/>
          <p:nvPr/>
        </p:nvSpPr>
        <p:spPr>
          <a:xfrm>
            <a:off x="3151177" y="299174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145" name="Rectangle 144"/>
          <p:cNvSpPr/>
          <p:nvPr/>
        </p:nvSpPr>
        <p:spPr>
          <a:xfrm>
            <a:off x="3689826" y="203809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146" name="Rectangle 145"/>
          <p:cNvSpPr/>
          <p:nvPr/>
        </p:nvSpPr>
        <p:spPr>
          <a:xfrm>
            <a:off x="3689826" y="214471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147" name="Rectangle 146"/>
          <p:cNvSpPr/>
          <p:nvPr/>
        </p:nvSpPr>
        <p:spPr>
          <a:xfrm>
            <a:off x="3689826" y="224850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48" name="Rectangle 147"/>
          <p:cNvSpPr/>
          <p:nvPr/>
        </p:nvSpPr>
        <p:spPr>
          <a:xfrm>
            <a:off x="3689826" y="236031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49" name="Rectangle 148"/>
          <p:cNvSpPr/>
          <p:nvPr/>
        </p:nvSpPr>
        <p:spPr>
          <a:xfrm>
            <a:off x="3689826" y="246694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50" name="Rectangle 149"/>
          <p:cNvSpPr/>
          <p:nvPr/>
        </p:nvSpPr>
        <p:spPr>
          <a:xfrm>
            <a:off x="3689826" y="2570731"/>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51" name="Rectangle 150"/>
          <p:cNvSpPr/>
          <p:nvPr/>
        </p:nvSpPr>
        <p:spPr>
          <a:xfrm>
            <a:off x="4223370" y="267682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52" name="Rectangle 151"/>
          <p:cNvSpPr/>
          <p:nvPr/>
        </p:nvSpPr>
        <p:spPr>
          <a:xfrm>
            <a:off x="4223370" y="278345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53" name="Rectangle 152"/>
          <p:cNvSpPr/>
          <p:nvPr/>
        </p:nvSpPr>
        <p:spPr>
          <a:xfrm>
            <a:off x="4223370" y="288724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54" name="Rectangle 153"/>
          <p:cNvSpPr/>
          <p:nvPr/>
        </p:nvSpPr>
        <p:spPr>
          <a:xfrm>
            <a:off x="4223370" y="29906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155" name="Rectangle 154"/>
          <p:cNvSpPr/>
          <p:nvPr/>
        </p:nvSpPr>
        <p:spPr>
          <a:xfrm>
            <a:off x="4219966" y="2472103"/>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56" name="Rectangle 155"/>
          <p:cNvSpPr/>
          <p:nvPr/>
        </p:nvSpPr>
        <p:spPr>
          <a:xfrm>
            <a:off x="4219966" y="2575888"/>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57" name="Rectangle 156"/>
          <p:cNvSpPr/>
          <p:nvPr/>
        </p:nvSpPr>
        <p:spPr>
          <a:xfrm>
            <a:off x="4215287" y="20401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8" name="Rectangle 157"/>
          <p:cNvSpPr/>
          <p:nvPr/>
        </p:nvSpPr>
        <p:spPr>
          <a:xfrm>
            <a:off x="4746705" y="204411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9</a:t>
            </a:r>
          </a:p>
        </p:txBody>
      </p:sp>
      <p:sp>
        <p:nvSpPr>
          <p:cNvPr id="159" name="Rectangle 158"/>
          <p:cNvSpPr/>
          <p:nvPr/>
        </p:nvSpPr>
        <p:spPr>
          <a:xfrm>
            <a:off x="4746705" y="215074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8</a:t>
            </a:r>
          </a:p>
        </p:txBody>
      </p:sp>
      <p:sp>
        <p:nvSpPr>
          <p:cNvPr id="160" name="Rectangle 159"/>
          <p:cNvSpPr/>
          <p:nvPr/>
        </p:nvSpPr>
        <p:spPr>
          <a:xfrm>
            <a:off x="4746705" y="225452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61" name="Rectangle 160"/>
          <p:cNvSpPr/>
          <p:nvPr/>
        </p:nvSpPr>
        <p:spPr>
          <a:xfrm>
            <a:off x="4746705" y="236633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62" name="Rectangle 161"/>
          <p:cNvSpPr/>
          <p:nvPr/>
        </p:nvSpPr>
        <p:spPr>
          <a:xfrm>
            <a:off x="4746705" y="247296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63" name="Rectangle 162"/>
          <p:cNvSpPr/>
          <p:nvPr/>
        </p:nvSpPr>
        <p:spPr>
          <a:xfrm>
            <a:off x="4746705" y="257675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64" name="Rectangle 163"/>
          <p:cNvSpPr/>
          <p:nvPr/>
        </p:nvSpPr>
        <p:spPr>
          <a:xfrm>
            <a:off x="5276421" y="26778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65" name="Rectangle 164"/>
          <p:cNvSpPr/>
          <p:nvPr/>
        </p:nvSpPr>
        <p:spPr>
          <a:xfrm>
            <a:off x="5276421" y="278451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66" name="Rectangle 165"/>
          <p:cNvSpPr/>
          <p:nvPr/>
        </p:nvSpPr>
        <p:spPr>
          <a:xfrm>
            <a:off x="5276421" y="288829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67" name="Rectangle 166"/>
          <p:cNvSpPr/>
          <p:nvPr/>
        </p:nvSpPr>
        <p:spPr>
          <a:xfrm>
            <a:off x="5276421" y="299174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168" name="Rectangle 167"/>
          <p:cNvSpPr/>
          <p:nvPr/>
        </p:nvSpPr>
        <p:spPr>
          <a:xfrm>
            <a:off x="5273017" y="2473159"/>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69" name="Rectangle 168"/>
          <p:cNvSpPr/>
          <p:nvPr/>
        </p:nvSpPr>
        <p:spPr>
          <a:xfrm>
            <a:off x="5273017" y="2576944"/>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70" name="Rectangle 169"/>
          <p:cNvSpPr/>
          <p:nvPr/>
        </p:nvSpPr>
        <p:spPr>
          <a:xfrm>
            <a:off x="6337554" y="268226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71" name="Rectangle 170"/>
          <p:cNvSpPr/>
          <p:nvPr/>
        </p:nvSpPr>
        <p:spPr>
          <a:xfrm>
            <a:off x="6337554" y="27888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72" name="Rectangle 171"/>
          <p:cNvSpPr/>
          <p:nvPr/>
        </p:nvSpPr>
        <p:spPr>
          <a:xfrm>
            <a:off x="6337554" y="289267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73" name="Rectangle 172"/>
          <p:cNvSpPr/>
          <p:nvPr/>
        </p:nvSpPr>
        <p:spPr>
          <a:xfrm>
            <a:off x="6337554" y="299611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0</a:t>
            </a:r>
          </a:p>
        </p:txBody>
      </p:sp>
      <p:sp>
        <p:nvSpPr>
          <p:cNvPr id="174" name="Rectangle 173"/>
          <p:cNvSpPr/>
          <p:nvPr/>
        </p:nvSpPr>
        <p:spPr>
          <a:xfrm>
            <a:off x="6334151" y="2477536"/>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75" name="Rectangle 174"/>
          <p:cNvSpPr/>
          <p:nvPr/>
        </p:nvSpPr>
        <p:spPr>
          <a:xfrm>
            <a:off x="6334151" y="2581321"/>
            <a:ext cx="528014" cy="106630"/>
          </a:xfrm>
          <a:prstGeom prst="rect">
            <a:avLst/>
          </a:prstGeom>
          <a:solidFill>
            <a:srgbClr val="FF00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84" name="Content Placeholder 7"/>
          <p:cNvSpPr txBox="1">
            <a:spLocks/>
          </p:cNvSpPr>
          <p:nvPr/>
        </p:nvSpPr>
        <p:spPr>
          <a:xfrm>
            <a:off x="799584" y="3492138"/>
            <a:ext cx="4345784" cy="372516"/>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itchFamily="34" charset="0"/>
              <a:buNone/>
            </a:pPr>
            <a:endParaRPr lang="en-US" sz="2000" dirty="0"/>
          </a:p>
          <a:p>
            <a:pPr marL="0" indent="0">
              <a:buFont typeface="Arial" pitchFamily="34" charset="0"/>
              <a:buNone/>
            </a:pPr>
            <a:r>
              <a:rPr lang="en-US" sz="1800" dirty="0"/>
              <a:t>MD(R</a:t>
            </a:r>
            <a:r>
              <a:rPr lang="en-US" sz="1800" baseline="-25000" dirty="0"/>
              <a:t>2</a:t>
            </a:r>
            <a:r>
              <a:rPr lang="en-US" sz="1800" dirty="0"/>
              <a:t>)=</a:t>
            </a:r>
            <a:r>
              <a:rPr lang="en-US" sz="1800" dirty="0">
                <a:solidFill>
                  <a:srgbClr val="0070C0"/>
                </a:solidFill>
              </a:rPr>
              <a:t>MD</a:t>
            </a:r>
            <a:r>
              <a:rPr lang="en-US" sz="1800" baseline="-25000" dirty="0">
                <a:solidFill>
                  <a:srgbClr val="0070C0"/>
                </a:solidFill>
              </a:rPr>
              <a:t>2</a:t>
            </a:r>
            <a:r>
              <a:rPr lang="en-US" sz="1800" dirty="0"/>
              <a:t>+</a:t>
            </a:r>
            <a:r>
              <a:rPr lang="en-US" sz="1800" dirty="0">
                <a:solidFill>
                  <a:srgbClr val="0070C0"/>
                </a:solidFill>
              </a:rPr>
              <a:t>3*MD</a:t>
            </a:r>
            <a:r>
              <a:rPr lang="en-US" sz="1800" baseline="-25000" dirty="0">
                <a:solidFill>
                  <a:srgbClr val="0070C0"/>
                </a:solidFill>
              </a:rPr>
              <a:t>1</a:t>
            </a:r>
            <a:r>
              <a:rPr lang="en-US" sz="1800" dirty="0"/>
              <a:t>+3*</a:t>
            </a:r>
            <a:r>
              <a:rPr lang="en-US" sz="1800" dirty="0">
                <a:solidFill>
                  <a:srgbClr val="FF0000"/>
                </a:solidFill>
              </a:rPr>
              <a:t>CRPD</a:t>
            </a:r>
            <a:r>
              <a:rPr lang="en-US" sz="1800" baseline="-25000" dirty="0">
                <a:solidFill>
                  <a:srgbClr val="FF0000"/>
                </a:solidFill>
              </a:rPr>
              <a:t>2,1</a:t>
            </a:r>
            <a:endParaRPr lang="en-US" sz="1800" baseline="-25000" dirty="0"/>
          </a:p>
        </p:txBody>
      </p:sp>
      <p:sp>
        <p:nvSpPr>
          <p:cNvPr id="185" name="TextBox 184"/>
          <p:cNvSpPr txBox="1"/>
          <p:nvPr/>
        </p:nvSpPr>
        <p:spPr>
          <a:xfrm rot="19159933">
            <a:off x="1656751" y="3793644"/>
            <a:ext cx="1487107" cy="369332"/>
          </a:xfrm>
          <a:prstGeom prst="rect">
            <a:avLst/>
          </a:prstGeom>
          <a:noFill/>
        </p:spPr>
        <p:txBody>
          <a:bodyPr wrap="square" rtlCol="0">
            <a:spAutoFit/>
          </a:bodyPr>
          <a:lstStyle/>
          <a:p>
            <a:r>
              <a:rPr lang="en-US" kern="0" dirty="0">
                <a:solidFill>
                  <a:srgbClr val="C00000"/>
                </a:solidFill>
              </a:rPr>
              <a:t>PESSIMISTIC</a:t>
            </a:r>
          </a:p>
        </p:txBody>
      </p:sp>
      <p:sp>
        <p:nvSpPr>
          <p:cNvPr id="186" name="Content Placeholder 7"/>
          <p:cNvSpPr txBox="1">
            <a:spLocks/>
          </p:cNvSpPr>
          <p:nvPr/>
        </p:nvSpPr>
        <p:spPr>
          <a:xfrm>
            <a:off x="817052" y="4779979"/>
            <a:ext cx="5374314" cy="367308"/>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MD(R</a:t>
            </a:r>
            <a:r>
              <a:rPr lang="en-US" sz="2000" baseline="-25000" dirty="0"/>
              <a:t>2</a:t>
            </a:r>
            <a:r>
              <a:rPr lang="en-US" sz="2000" dirty="0"/>
              <a:t>)=</a:t>
            </a:r>
            <a:r>
              <a:rPr lang="en-US" sz="2000" dirty="0">
                <a:solidFill>
                  <a:srgbClr val="0070C0"/>
                </a:solidFill>
              </a:rPr>
              <a:t>MD</a:t>
            </a:r>
            <a:r>
              <a:rPr lang="en-US" sz="2000" baseline="-25000" dirty="0">
                <a:solidFill>
                  <a:srgbClr val="0070C0"/>
                </a:solidFill>
              </a:rPr>
              <a:t>2</a:t>
            </a:r>
            <a:r>
              <a:rPr lang="en-US" sz="2000" dirty="0"/>
              <a:t>+</a:t>
            </a:r>
            <a:r>
              <a:rPr lang="en-US" sz="2000" dirty="0">
                <a:solidFill>
                  <a:srgbClr val="0070C0"/>
                </a:solidFill>
              </a:rPr>
              <a:t>MD</a:t>
            </a:r>
            <a:r>
              <a:rPr lang="en-US" sz="2000" baseline="-25000" dirty="0">
                <a:solidFill>
                  <a:srgbClr val="0070C0"/>
                </a:solidFill>
              </a:rPr>
              <a:t>1</a:t>
            </a:r>
            <a:r>
              <a:rPr lang="en-US" sz="2000" dirty="0"/>
              <a:t>+</a:t>
            </a:r>
            <a:r>
              <a:rPr lang="en-US" sz="2000" dirty="0">
                <a:solidFill>
                  <a:srgbClr val="0070C0"/>
                </a:solidFill>
              </a:rPr>
              <a:t>2(MD</a:t>
            </a:r>
            <a:r>
              <a:rPr lang="en-US" sz="2000" baseline="-25000" dirty="0">
                <a:solidFill>
                  <a:srgbClr val="0070C0"/>
                </a:solidFill>
              </a:rPr>
              <a:t>1</a:t>
            </a:r>
            <a:r>
              <a:rPr lang="en-US" sz="2000" dirty="0">
                <a:solidFill>
                  <a:srgbClr val="0070C0"/>
                </a:solidFill>
              </a:rPr>
              <a:t> –</a:t>
            </a:r>
            <a:r>
              <a:rPr lang="en-US" sz="2000" dirty="0">
                <a:solidFill>
                  <a:srgbClr val="00B050"/>
                </a:solidFill>
              </a:rPr>
              <a:t>|PCB|</a:t>
            </a:r>
            <a:r>
              <a:rPr lang="en-US" sz="2000" dirty="0">
                <a:solidFill>
                  <a:srgbClr val="0070C0"/>
                </a:solidFill>
              </a:rPr>
              <a:t>) </a:t>
            </a:r>
            <a:r>
              <a:rPr lang="en-US" sz="2000" dirty="0"/>
              <a:t>+3*</a:t>
            </a:r>
            <a:r>
              <a:rPr lang="en-US" sz="2000" dirty="0">
                <a:solidFill>
                  <a:srgbClr val="FF0000"/>
                </a:solidFill>
              </a:rPr>
              <a:t>CRPD</a:t>
            </a:r>
            <a:r>
              <a:rPr lang="en-US" sz="2000" baseline="-25000" dirty="0">
                <a:solidFill>
                  <a:srgbClr val="FF0000"/>
                </a:solidFill>
              </a:rPr>
              <a:t>2,1</a:t>
            </a:r>
            <a:endParaRPr lang="en-US" sz="2000" baseline="-25000" dirty="0"/>
          </a:p>
        </p:txBody>
      </p:sp>
      <p:sp>
        <p:nvSpPr>
          <p:cNvPr id="187" name="Left Brace 186"/>
          <p:cNvSpPr/>
          <p:nvPr/>
        </p:nvSpPr>
        <p:spPr>
          <a:xfrm rot="16200000">
            <a:off x="3750277" y="4761194"/>
            <a:ext cx="349777" cy="962116"/>
          </a:xfrm>
          <a:prstGeom prst="leftBrace">
            <a:avLst>
              <a:gd name="adj1" fmla="val 8333"/>
              <a:gd name="adj2" fmla="val 5067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88" name="Rectangle 187"/>
          <p:cNvSpPr/>
          <p:nvPr/>
        </p:nvSpPr>
        <p:spPr>
          <a:xfrm>
            <a:off x="3139605" y="5319424"/>
            <a:ext cx="1686857" cy="415498"/>
          </a:xfrm>
          <a:prstGeom prst="rect">
            <a:avLst/>
          </a:prstGeom>
        </p:spPr>
        <p:txBody>
          <a:bodyPr wrap="square">
            <a:spAutoFit/>
          </a:bodyPr>
          <a:lstStyle/>
          <a:p>
            <a:r>
              <a:rPr lang="en-US" sz="1050" dirty="0"/>
              <a:t>Lower Memory demand due to cache persistence</a:t>
            </a:r>
            <a:endParaRPr lang="en-US" sz="1050" baseline="-25000" dirty="0"/>
          </a:p>
        </p:txBody>
      </p:sp>
      <p:sp>
        <p:nvSpPr>
          <p:cNvPr id="189" name="Content Placeholder 2"/>
          <p:cNvSpPr txBox="1">
            <a:spLocks/>
          </p:cNvSpPr>
          <p:nvPr/>
        </p:nvSpPr>
        <p:spPr>
          <a:xfrm>
            <a:off x="2235002" y="5745862"/>
            <a:ext cx="5070764" cy="575928"/>
          </a:xfrm>
          <a:prstGeom prst="rect">
            <a:avLst/>
          </a:prstGeom>
          <a:ln w="38100">
            <a:solidFill>
              <a:schemeClr val="accent1"/>
            </a:solidFill>
          </a:ln>
        </p:spPr>
        <p:txBody>
          <a:bodyPr vert="horz" lIns="91440" tIns="45720" rIns="91440" bIns="45720" rtlCol="0" anchor="ctr">
            <a:norm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dirty="0">
                <a:latin typeface="Calibri" charset="0"/>
                <a:ea typeface="Calibri" charset="0"/>
                <a:cs typeface="Calibri" charset="0"/>
              </a:rPr>
              <a:t>How do we adapt the WCRT analysis?</a:t>
            </a:r>
          </a:p>
        </p:txBody>
      </p:sp>
      <p:sp>
        <p:nvSpPr>
          <p:cNvPr id="190" name="Left Brace 189"/>
          <p:cNvSpPr/>
          <p:nvPr/>
        </p:nvSpPr>
        <p:spPr>
          <a:xfrm rot="10800000">
            <a:off x="5238038" y="2042145"/>
            <a:ext cx="349777" cy="419638"/>
          </a:xfrm>
          <a:prstGeom prst="leftBrace">
            <a:avLst>
              <a:gd name="adj1" fmla="val 8333"/>
              <a:gd name="adj2" fmla="val 50671"/>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91" name="Left Brace 190"/>
          <p:cNvSpPr/>
          <p:nvPr/>
        </p:nvSpPr>
        <p:spPr>
          <a:xfrm rot="10800000">
            <a:off x="6306582" y="2046826"/>
            <a:ext cx="349777" cy="419638"/>
          </a:xfrm>
          <a:prstGeom prst="leftBrace">
            <a:avLst>
              <a:gd name="adj1" fmla="val 8333"/>
              <a:gd name="adj2" fmla="val 50671"/>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92" name="Rounded Rectangle 191"/>
          <p:cNvSpPr/>
          <p:nvPr/>
        </p:nvSpPr>
        <p:spPr>
          <a:xfrm>
            <a:off x="6985337" y="2126638"/>
            <a:ext cx="1312265" cy="549234"/>
          </a:xfrm>
          <a:prstGeom prst="roundRect">
            <a:avLst/>
          </a:prstGeom>
          <a:solidFill>
            <a:srgbClr val="00B050"/>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Persistent in the Cache</a:t>
            </a:r>
          </a:p>
        </p:txBody>
      </p:sp>
      <p:cxnSp>
        <p:nvCxnSpPr>
          <p:cNvPr id="176" name="Straight Arrow Connector 175"/>
          <p:cNvCxnSpPr>
            <a:stCxn id="191" idx="1"/>
            <a:endCxn id="192" idx="1"/>
          </p:cNvCxnSpPr>
          <p:nvPr/>
        </p:nvCxnSpPr>
        <p:spPr>
          <a:xfrm>
            <a:off x="6656359" y="2253829"/>
            <a:ext cx="328978" cy="147426"/>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a:stCxn id="190" idx="1"/>
            <a:endCxn id="192" idx="1"/>
          </p:cNvCxnSpPr>
          <p:nvPr/>
        </p:nvCxnSpPr>
        <p:spPr>
          <a:xfrm>
            <a:off x="5587815" y="2249148"/>
            <a:ext cx="1397522" cy="152107"/>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215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par>
                          <p:cTn id="19" fill="hold">
                            <p:stCondLst>
                              <p:cond delay="0"/>
                            </p:stCondLst>
                            <p:childTnLst>
                              <p:par>
                                <p:cTn id="20" presetID="1" presetClass="emph" presetSubtype="1" nodeType="afterEffect">
                                  <p:stCondLst>
                                    <p:cond delay="0"/>
                                  </p:stCondLst>
                                  <p:childTnLst>
                                    <p:set>
                                      <p:cBhvr>
                                        <p:cTn id="21" dur="indefinite"/>
                                        <p:tgtEl>
                                          <p:spTgt spid="158"/>
                                        </p:tgtEl>
                                        <p:attrNameLst>
                                          <p:attrName>fillcolor</p:attrName>
                                        </p:attrNameLst>
                                      </p:cBhvr>
                                      <p:to>
                                        <p:clrVal>
                                          <a:srgbClr val="00B050"/>
                                        </p:clrVal>
                                      </p:to>
                                    </p:set>
                                    <p:set>
                                      <p:cBhvr>
                                        <p:cTn id="22" dur="indefinite"/>
                                        <p:tgtEl>
                                          <p:spTgt spid="158"/>
                                        </p:tgtEl>
                                        <p:attrNameLst>
                                          <p:attrName>fill.type</p:attrName>
                                        </p:attrNameLst>
                                      </p:cBhvr>
                                      <p:to>
                                        <p:strVal val="solid"/>
                                      </p:to>
                                    </p:set>
                                    <p:set>
                                      <p:cBhvr>
                                        <p:cTn id="23" dur="indefinite"/>
                                        <p:tgtEl>
                                          <p:spTgt spid="158"/>
                                        </p:tgtEl>
                                        <p:attrNameLst>
                                          <p:attrName>fill.on</p:attrName>
                                        </p:attrNameLst>
                                      </p:cBhvr>
                                      <p:to>
                                        <p:strVal val="true"/>
                                      </p:to>
                                    </p:set>
                                  </p:childTnLst>
                                </p:cTn>
                              </p:par>
                              <p:par>
                                <p:cTn id="24" presetID="1" presetClass="emph" presetSubtype="1" nodeType="withEffect">
                                  <p:stCondLst>
                                    <p:cond delay="0"/>
                                  </p:stCondLst>
                                  <p:childTnLst>
                                    <p:set>
                                      <p:cBhvr>
                                        <p:cTn id="25" dur="indefinite"/>
                                        <p:tgtEl>
                                          <p:spTgt spid="159"/>
                                        </p:tgtEl>
                                        <p:attrNameLst>
                                          <p:attrName>fillcolor</p:attrName>
                                        </p:attrNameLst>
                                      </p:cBhvr>
                                      <p:to>
                                        <p:clrVal>
                                          <a:srgbClr val="00B050"/>
                                        </p:clrVal>
                                      </p:to>
                                    </p:set>
                                    <p:set>
                                      <p:cBhvr>
                                        <p:cTn id="26" dur="indefinite"/>
                                        <p:tgtEl>
                                          <p:spTgt spid="159"/>
                                        </p:tgtEl>
                                        <p:attrNameLst>
                                          <p:attrName>fill.type</p:attrName>
                                        </p:attrNameLst>
                                      </p:cBhvr>
                                      <p:to>
                                        <p:strVal val="solid"/>
                                      </p:to>
                                    </p:set>
                                    <p:set>
                                      <p:cBhvr>
                                        <p:cTn id="27" dur="indefinite"/>
                                        <p:tgtEl>
                                          <p:spTgt spid="159"/>
                                        </p:tgtEl>
                                        <p:attrNameLst>
                                          <p:attrName>fill.on</p:attrName>
                                        </p:attrNameLst>
                                      </p:cBhvr>
                                      <p:to>
                                        <p:strVal val="true"/>
                                      </p:to>
                                    </p:set>
                                  </p:childTnLst>
                                </p:cTn>
                              </p:par>
                              <p:par>
                                <p:cTn id="28" presetID="1" presetClass="emph" presetSubtype="1" nodeType="withEffect">
                                  <p:stCondLst>
                                    <p:cond delay="0"/>
                                  </p:stCondLst>
                                  <p:childTnLst>
                                    <p:set>
                                      <p:cBhvr>
                                        <p:cTn id="29" dur="indefinite"/>
                                        <p:tgtEl>
                                          <p:spTgt spid="160"/>
                                        </p:tgtEl>
                                        <p:attrNameLst>
                                          <p:attrName>fillcolor</p:attrName>
                                        </p:attrNameLst>
                                      </p:cBhvr>
                                      <p:to>
                                        <p:clrVal>
                                          <a:srgbClr val="00B050"/>
                                        </p:clrVal>
                                      </p:to>
                                    </p:set>
                                    <p:set>
                                      <p:cBhvr>
                                        <p:cTn id="30" dur="indefinite"/>
                                        <p:tgtEl>
                                          <p:spTgt spid="160"/>
                                        </p:tgtEl>
                                        <p:attrNameLst>
                                          <p:attrName>fill.type</p:attrName>
                                        </p:attrNameLst>
                                      </p:cBhvr>
                                      <p:to>
                                        <p:strVal val="solid"/>
                                      </p:to>
                                    </p:set>
                                    <p:set>
                                      <p:cBhvr>
                                        <p:cTn id="31" dur="indefinite"/>
                                        <p:tgtEl>
                                          <p:spTgt spid="160"/>
                                        </p:tgtEl>
                                        <p:attrNameLst>
                                          <p:attrName>fill.on</p:attrName>
                                        </p:attrNameLst>
                                      </p:cBhvr>
                                      <p:to>
                                        <p:strVal val="true"/>
                                      </p:to>
                                    </p:set>
                                  </p:childTnLst>
                                </p:cTn>
                              </p:par>
                              <p:par>
                                <p:cTn id="32" presetID="1" presetClass="emph" presetSubtype="1" nodeType="withEffect">
                                  <p:stCondLst>
                                    <p:cond delay="0"/>
                                  </p:stCondLst>
                                  <p:childTnLst>
                                    <p:set>
                                      <p:cBhvr>
                                        <p:cTn id="33" dur="indefinite"/>
                                        <p:tgtEl>
                                          <p:spTgt spid="161"/>
                                        </p:tgtEl>
                                        <p:attrNameLst>
                                          <p:attrName>fillcolor</p:attrName>
                                        </p:attrNameLst>
                                      </p:cBhvr>
                                      <p:to>
                                        <p:clrVal>
                                          <a:srgbClr val="00B050"/>
                                        </p:clrVal>
                                      </p:to>
                                    </p:set>
                                    <p:set>
                                      <p:cBhvr>
                                        <p:cTn id="34" dur="indefinite"/>
                                        <p:tgtEl>
                                          <p:spTgt spid="161"/>
                                        </p:tgtEl>
                                        <p:attrNameLst>
                                          <p:attrName>fill.type</p:attrName>
                                        </p:attrNameLst>
                                      </p:cBhvr>
                                      <p:to>
                                        <p:strVal val="solid"/>
                                      </p:to>
                                    </p:set>
                                    <p:set>
                                      <p:cBhvr>
                                        <p:cTn id="35" dur="indefinite"/>
                                        <p:tgtEl>
                                          <p:spTgt spid="161"/>
                                        </p:tgtEl>
                                        <p:attrNameLst>
                                          <p:attrName>fill.on</p:attrName>
                                        </p:attrNameLst>
                                      </p:cBhvr>
                                      <p:to>
                                        <p:strVal val="true"/>
                                      </p:to>
                                    </p:set>
                                  </p:childTnLst>
                                </p:cTn>
                              </p:par>
                              <p:par>
                                <p:cTn id="36" presetID="1" presetClass="emph" presetSubtype="1" nodeType="withEffect">
                                  <p:stCondLst>
                                    <p:cond delay="0"/>
                                  </p:stCondLst>
                                  <p:childTnLst>
                                    <p:set>
                                      <p:cBhvr>
                                        <p:cTn id="37" dur="indefinite"/>
                                        <p:tgtEl>
                                          <p:spTgt spid="128"/>
                                        </p:tgtEl>
                                        <p:attrNameLst>
                                          <p:attrName>fillcolor</p:attrName>
                                        </p:attrNameLst>
                                      </p:cBhvr>
                                      <p:to>
                                        <p:clrVal>
                                          <a:srgbClr val="00B050"/>
                                        </p:clrVal>
                                      </p:to>
                                    </p:set>
                                    <p:set>
                                      <p:cBhvr>
                                        <p:cTn id="38" dur="indefinite"/>
                                        <p:tgtEl>
                                          <p:spTgt spid="128"/>
                                        </p:tgtEl>
                                        <p:attrNameLst>
                                          <p:attrName>fill.type</p:attrName>
                                        </p:attrNameLst>
                                      </p:cBhvr>
                                      <p:to>
                                        <p:strVal val="solid"/>
                                      </p:to>
                                    </p:set>
                                    <p:set>
                                      <p:cBhvr>
                                        <p:cTn id="39" dur="indefinite"/>
                                        <p:tgtEl>
                                          <p:spTgt spid="128"/>
                                        </p:tgtEl>
                                        <p:attrNameLst>
                                          <p:attrName>fill.on</p:attrName>
                                        </p:attrNameLst>
                                      </p:cBhvr>
                                      <p:to>
                                        <p:strVal val="true"/>
                                      </p:to>
                                    </p:set>
                                  </p:childTnLst>
                                </p:cTn>
                              </p:par>
                              <p:par>
                                <p:cTn id="40" presetID="1" presetClass="emph" presetSubtype="1" nodeType="withEffect">
                                  <p:stCondLst>
                                    <p:cond delay="0"/>
                                  </p:stCondLst>
                                  <p:childTnLst>
                                    <p:set>
                                      <p:cBhvr>
                                        <p:cTn id="41" dur="indefinite"/>
                                        <p:tgtEl>
                                          <p:spTgt spid="127"/>
                                        </p:tgtEl>
                                        <p:attrNameLst>
                                          <p:attrName>fillcolor</p:attrName>
                                        </p:attrNameLst>
                                      </p:cBhvr>
                                      <p:to>
                                        <p:clrVal>
                                          <a:srgbClr val="00B050"/>
                                        </p:clrVal>
                                      </p:to>
                                    </p:set>
                                    <p:set>
                                      <p:cBhvr>
                                        <p:cTn id="42" dur="indefinite"/>
                                        <p:tgtEl>
                                          <p:spTgt spid="127"/>
                                        </p:tgtEl>
                                        <p:attrNameLst>
                                          <p:attrName>fill.type</p:attrName>
                                        </p:attrNameLst>
                                      </p:cBhvr>
                                      <p:to>
                                        <p:strVal val="solid"/>
                                      </p:to>
                                    </p:set>
                                    <p:set>
                                      <p:cBhvr>
                                        <p:cTn id="43" dur="indefinite"/>
                                        <p:tgtEl>
                                          <p:spTgt spid="127"/>
                                        </p:tgtEl>
                                        <p:attrNameLst>
                                          <p:attrName>fill.on</p:attrName>
                                        </p:attrNameLst>
                                      </p:cBhvr>
                                      <p:to>
                                        <p:strVal val="true"/>
                                      </p:to>
                                    </p:set>
                                  </p:childTnLst>
                                </p:cTn>
                              </p:par>
                              <p:par>
                                <p:cTn id="44" presetID="1" presetClass="emph" presetSubtype="1" nodeType="withEffect">
                                  <p:stCondLst>
                                    <p:cond delay="0"/>
                                  </p:stCondLst>
                                  <p:childTnLst>
                                    <p:set>
                                      <p:cBhvr>
                                        <p:cTn id="45" dur="indefinite"/>
                                        <p:tgtEl>
                                          <p:spTgt spid="126"/>
                                        </p:tgtEl>
                                        <p:attrNameLst>
                                          <p:attrName>fillcolor</p:attrName>
                                        </p:attrNameLst>
                                      </p:cBhvr>
                                      <p:to>
                                        <p:clrVal>
                                          <a:srgbClr val="00B050"/>
                                        </p:clrVal>
                                      </p:to>
                                    </p:set>
                                    <p:set>
                                      <p:cBhvr>
                                        <p:cTn id="46" dur="indefinite"/>
                                        <p:tgtEl>
                                          <p:spTgt spid="126"/>
                                        </p:tgtEl>
                                        <p:attrNameLst>
                                          <p:attrName>fill.type</p:attrName>
                                        </p:attrNameLst>
                                      </p:cBhvr>
                                      <p:to>
                                        <p:strVal val="solid"/>
                                      </p:to>
                                    </p:set>
                                    <p:set>
                                      <p:cBhvr>
                                        <p:cTn id="47" dur="indefinite"/>
                                        <p:tgtEl>
                                          <p:spTgt spid="126"/>
                                        </p:tgtEl>
                                        <p:attrNameLst>
                                          <p:attrName>fill.on</p:attrName>
                                        </p:attrNameLst>
                                      </p:cBhvr>
                                      <p:to>
                                        <p:strVal val="true"/>
                                      </p:to>
                                    </p:set>
                                  </p:childTnLst>
                                </p:cTn>
                              </p:par>
                              <p:par>
                                <p:cTn id="48" presetID="1" presetClass="emph" presetSubtype="1" nodeType="withEffect">
                                  <p:stCondLst>
                                    <p:cond delay="0"/>
                                  </p:stCondLst>
                                  <p:childTnLst>
                                    <p:set>
                                      <p:cBhvr>
                                        <p:cTn id="49" dur="indefinite"/>
                                        <p:tgtEl>
                                          <p:spTgt spid="125"/>
                                        </p:tgtEl>
                                        <p:attrNameLst>
                                          <p:attrName>fillcolor</p:attrName>
                                        </p:attrNameLst>
                                      </p:cBhvr>
                                      <p:to>
                                        <p:clrVal>
                                          <a:srgbClr val="00B050"/>
                                        </p:clrVal>
                                      </p:to>
                                    </p:set>
                                    <p:set>
                                      <p:cBhvr>
                                        <p:cTn id="50" dur="indefinite"/>
                                        <p:tgtEl>
                                          <p:spTgt spid="125"/>
                                        </p:tgtEl>
                                        <p:attrNameLst>
                                          <p:attrName>fill.type</p:attrName>
                                        </p:attrNameLst>
                                      </p:cBhvr>
                                      <p:to>
                                        <p:strVal val="solid"/>
                                      </p:to>
                                    </p:set>
                                    <p:set>
                                      <p:cBhvr>
                                        <p:cTn id="51" dur="indefinite"/>
                                        <p:tgtEl>
                                          <p:spTgt spid="125"/>
                                        </p:tgtEl>
                                        <p:attrNameLst>
                                          <p:attrName>fill.on</p:attrName>
                                        </p:attrNameLst>
                                      </p:cBhvr>
                                      <p:to>
                                        <p:strVal val="true"/>
                                      </p:to>
                                    </p:set>
                                  </p:childTnLst>
                                </p:cTn>
                              </p:par>
                            </p:childTnLst>
                          </p:cTn>
                        </p:par>
                        <p:par>
                          <p:cTn id="52" fill="hold">
                            <p:stCondLst>
                              <p:cond delay="0"/>
                            </p:stCondLst>
                            <p:childTnLst>
                              <p:par>
                                <p:cTn id="53" presetID="1" presetClass="entr" presetSubtype="0" fill="hold" grpId="0" nodeType="afterEffect">
                                  <p:stCondLst>
                                    <p:cond delay="0"/>
                                  </p:stCondLst>
                                  <p:childTnLst>
                                    <p:set>
                                      <p:cBhvr>
                                        <p:cTn id="54" dur="1" fill="hold">
                                          <p:stCondLst>
                                            <p:cond delay="0"/>
                                          </p:stCondLst>
                                        </p:cTn>
                                        <p:tgtEl>
                                          <p:spTgt spid="1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6"/>
                                        </p:tgtEl>
                                        <p:attrNameLst>
                                          <p:attrName>style.visibility</p:attrName>
                                        </p:attrNameLst>
                                      </p:cBhvr>
                                      <p:to>
                                        <p:strVal val="visible"/>
                                      </p:to>
                                    </p:set>
                                  </p:childTnLst>
                                </p:cTn>
                              </p:par>
                            </p:childTnLst>
                          </p:cTn>
                        </p:par>
                        <p:par>
                          <p:cTn id="67" fill="hold">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18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88"/>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89">
                                            <p:bg/>
                                          </p:spTgt>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8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84" grpId="0"/>
      <p:bldP spid="185" grpId="0"/>
      <p:bldP spid="186" grpId="0"/>
      <p:bldP spid="187" grpId="0" animBg="1"/>
      <p:bldP spid="188" grpId="0"/>
      <p:bldP spid="189" grpId="0" uiExpand="1" build="p" animBg="1"/>
      <p:bldP spid="190" grpId="0" animBg="1"/>
      <p:bldP spid="191" grpId="0" animBg="1"/>
      <p:bldP spid="1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Outline</a:t>
            </a:r>
          </a:p>
        </p:txBody>
      </p:sp>
      <p:sp>
        <p:nvSpPr>
          <p:cNvPr id="3" name="Content Placeholder 2"/>
          <p:cNvSpPr>
            <a:spLocks noGrp="1"/>
          </p:cNvSpPr>
          <p:nvPr>
            <p:ph idx="1"/>
          </p:nvPr>
        </p:nvSpPr>
        <p:spPr/>
        <p:txBody>
          <a:bodyPr>
            <a:normAutofit/>
          </a:bodyPr>
          <a:lstStyle/>
          <a:p>
            <a:pPr>
              <a:lnSpc>
                <a:spcPct val="150000"/>
              </a:lnSpc>
            </a:pPr>
            <a:r>
              <a:rPr lang="en-US" sz="2800" b="1" dirty="0"/>
              <a:t>State-of-the-Art</a:t>
            </a:r>
            <a:r>
              <a:rPr lang="en-US" sz="2800" dirty="0"/>
              <a:t> on CRPD calculation</a:t>
            </a:r>
          </a:p>
          <a:p>
            <a:pPr>
              <a:lnSpc>
                <a:spcPct val="150000"/>
              </a:lnSpc>
            </a:pPr>
            <a:r>
              <a:rPr lang="en-US" sz="2800" dirty="0"/>
              <a:t>Integrating cache persistence in the </a:t>
            </a:r>
            <a:r>
              <a:rPr lang="en-US" sz="2800" b="1" dirty="0"/>
              <a:t>WCRT analysis</a:t>
            </a:r>
          </a:p>
          <a:p>
            <a:pPr>
              <a:lnSpc>
                <a:spcPct val="150000"/>
              </a:lnSpc>
            </a:pPr>
            <a:r>
              <a:rPr lang="en-US" sz="2800" dirty="0"/>
              <a:t>Experimental </a:t>
            </a:r>
            <a:r>
              <a:rPr lang="en-US" sz="2800" b="1" dirty="0"/>
              <a:t>evaluation</a:t>
            </a:r>
          </a:p>
          <a:p>
            <a:pPr>
              <a:lnSpc>
                <a:spcPct val="150000"/>
              </a:lnSpc>
            </a:pPr>
            <a:r>
              <a:rPr lang="en-US" sz="2800" b="1" dirty="0"/>
              <a:t>Conclusion</a:t>
            </a:r>
            <a:r>
              <a:rPr lang="en-US" sz="2800" dirty="0"/>
              <a:t> and </a:t>
            </a:r>
            <a:r>
              <a:rPr lang="en-US" sz="2800" b="1" dirty="0"/>
              <a:t>Future work</a:t>
            </a:r>
          </a:p>
          <a:p>
            <a:pPr>
              <a:lnSpc>
                <a:spcPct val="150000"/>
              </a:lnSpc>
            </a:pPr>
            <a:endParaRPr lang="en-US" sz="2800" dirty="0"/>
          </a:p>
          <a:p>
            <a:pPr>
              <a:lnSpc>
                <a:spcPct val="150000"/>
              </a:lnSpc>
            </a:pPr>
            <a:endParaRPr lang="en-US" sz="2800" dirty="0"/>
          </a:p>
        </p:txBody>
      </p:sp>
      <p:sp>
        <p:nvSpPr>
          <p:cNvPr id="4" name="Slide Number Placeholder 3"/>
          <p:cNvSpPr>
            <a:spLocks noGrp="1"/>
          </p:cNvSpPr>
          <p:nvPr>
            <p:ph type="sldNum" sz="quarter" idx="12"/>
          </p:nvPr>
        </p:nvSpPr>
        <p:spPr/>
        <p:txBody>
          <a:bodyPr/>
          <a:lstStyle/>
          <a:p>
            <a:fld id="{61BA737E-4C38-4B49-BAFF-3950B3257663}" type="slidenum">
              <a:rPr lang="en-US" smtClean="0"/>
              <a:t>5</a:t>
            </a:fld>
            <a:endParaRPr lang="en-US"/>
          </a:p>
        </p:txBody>
      </p:sp>
    </p:spTree>
    <p:extLst>
      <p:ext uri="{BB962C8B-B14F-4D97-AF65-F5344CB8AC3E}">
        <p14:creationId xmlns:p14="http://schemas.microsoft.com/office/powerpoint/2010/main" val="199971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Cache blocks that are used </a:t>
            </a:r>
            <a:r>
              <a:rPr lang="en-US" sz="1800" b="1" dirty="0"/>
              <a:t>more than once </a:t>
            </a:r>
            <a:r>
              <a:rPr lang="en-US" sz="1800" dirty="0"/>
              <a:t>during the execution of a task without eviction are </a:t>
            </a:r>
            <a:r>
              <a:rPr lang="en-US" sz="1800" b="1" dirty="0"/>
              <a:t>Useful Cache Blocks (UCBs) </a:t>
            </a:r>
          </a:p>
          <a:p>
            <a:endParaRPr lang="en-US" sz="1800" b="1" dirty="0"/>
          </a:p>
          <a:p>
            <a:endParaRPr lang="en-US" sz="1800" b="1" dirty="0"/>
          </a:p>
          <a:p>
            <a:endParaRPr lang="en-US" sz="1800" b="1" dirty="0"/>
          </a:p>
          <a:p>
            <a:endParaRPr lang="en-US" sz="1800" b="1" dirty="0"/>
          </a:p>
          <a:p>
            <a:endParaRPr lang="en-US" sz="1800" b="1" dirty="0"/>
          </a:p>
          <a:p>
            <a:endParaRPr lang="en-US" sz="1800" b="1" dirty="0"/>
          </a:p>
          <a:p>
            <a:pPr marL="0" indent="0">
              <a:buNone/>
            </a:pPr>
            <a:endParaRPr lang="en-US" sz="1800" b="1" dirty="0"/>
          </a:p>
          <a:p>
            <a:r>
              <a:rPr lang="en-US" sz="1800" b="1" dirty="0"/>
              <a:t>UCBs </a:t>
            </a:r>
            <a:r>
              <a:rPr lang="en-US" sz="1800" dirty="0"/>
              <a:t>upper bound the </a:t>
            </a:r>
            <a:r>
              <a:rPr lang="en-US" sz="1800" b="1" dirty="0"/>
              <a:t>CRPD</a:t>
            </a:r>
            <a:r>
              <a:rPr lang="en-US" sz="1800" dirty="0"/>
              <a:t> a task can </a:t>
            </a:r>
            <a:r>
              <a:rPr lang="en-US" sz="1800" b="1" dirty="0"/>
              <a:t>suffer</a:t>
            </a:r>
          </a:p>
          <a:p>
            <a:pPr lvl="1"/>
            <a:endParaRPr lang="en-US" sz="1500" b="1" dirty="0"/>
          </a:p>
        </p:txBody>
      </p:sp>
      <p:cxnSp>
        <p:nvCxnSpPr>
          <p:cNvPr id="72" name="Straight Arrow Connector 71"/>
          <p:cNvCxnSpPr/>
          <p:nvPr/>
        </p:nvCxnSpPr>
        <p:spPr>
          <a:xfrm flipV="1">
            <a:off x="3745545" y="2974857"/>
            <a:ext cx="2145404" cy="272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355554" y="2588632"/>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74" name="Rectangle 73"/>
          <p:cNvSpPr/>
          <p:nvPr/>
        </p:nvSpPr>
        <p:spPr>
          <a:xfrm>
            <a:off x="3678645" y="2723976"/>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(1,2)</a:t>
            </a:r>
          </a:p>
        </p:txBody>
      </p:sp>
      <p:cxnSp>
        <p:nvCxnSpPr>
          <p:cNvPr id="75" name="Straight Arrow Connector 74"/>
          <p:cNvCxnSpPr>
            <a:stCxn id="74" idx="1"/>
          </p:cNvCxnSpPr>
          <p:nvPr/>
        </p:nvCxnSpPr>
        <p:spPr>
          <a:xfrm flipV="1">
            <a:off x="3678644" y="2589622"/>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3685025" y="3080266"/>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7" name="Rectangle 76"/>
          <p:cNvSpPr/>
          <p:nvPr/>
        </p:nvSpPr>
        <p:spPr>
          <a:xfrm>
            <a:off x="3685025" y="30774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8" name="Rectangle 77"/>
          <p:cNvSpPr/>
          <p:nvPr/>
        </p:nvSpPr>
        <p:spPr>
          <a:xfrm>
            <a:off x="3685025" y="31840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79" name="Rectangle 78"/>
          <p:cNvSpPr/>
          <p:nvPr/>
        </p:nvSpPr>
        <p:spPr>
          <a:xfrm>
            <a:off x="3685025" y="32878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0" name="Rectangle 79"/>
          <p:cNvSpPr/>
          <p:nvPr/>
        </p:nvSpPr>
        <p:spPr>
          <a:xfrm>
            <a:off x="3685025" y="33996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1" name="Rectangle 80"/>
          <p:cNvSpPr/>
          <p:nvPr/>
        </p:nvSpPr>
        <p:spPr>
          <a:xfrm>
            <a:off x="3685025" y="35062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82" name="Rectangle 81"/>
          <p:cNvSpPr/>
          <p:nvPr/>
        </p:nvSpPr>
        <p:spPr>
          <a:xfrm>
            <a:off x="3685025" y="361006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83" name="Rectangle 82"/>
          <p:cNvSpPr/>
          <p:nvPr/>
        </p:nvSpPr>
        <p:spPr>
          <a:xfrm>
            <a:off x="3685025" y="371669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84" name="Rectangle 83"/>
          <p:cNvSpPr/>
          <p:nvPr/>
        </p:nvSpPr>
        <p:spPr>
          <a:xfrm>
            <a:off x="3685025" y="38233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85" name="Rectangle 84"/>
          <p:cNvSpPr/>
          <p:nvPr/>
        </p:nvSpPr>
        <p:spPr>
          <a:xfrm>
            <a:off x="3685025" y="392710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86" name="Rectangle 85"/>
          <p:cNvSpPr/>
          <p:nvPr/>
        </p:nvSpPr>
        <p:spPr>
          <a:xfrm>
            <a:off x="3685025" y="403054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87" name="Rectangle 86"/>
          <p:cNvSpPr/>
          <p:nvPr/>
        </p:nvSpPr>
        <p:spPr>
          <a:xfrm>
            <a:off x="4213039" y="3080266"/>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88" name="Rectangle 87"/>
          <p:cNvSpPr/>
          <p:nvPr/>
        </p:nvSpPr>
        <p:spPr>
          <a:xfrm>
            <a:off x="4213039" y="30774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89" name="Rectangle 88"/>
          <p:cNvSpPr/>
          <p:nvPr/>
        </p:nvSpPr>
        <p:spPr>
          <a:xfrm>
            <a:off x="4213039" y="31840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0" name="Rectangle 89"/>
          <p:cNvSpPr/>
          <p:nvPr/>
        </p:nvSpPr>
        <p:spPr>
          <a:xfrm>
            <a:off x="4213039" y="32878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1" name="Rectangle 90"/>
          <p:cNvSpPr/>
          <p:nvPr/>
        </p:nvSpPr>
        <p:spPr>
          <a:xfrm>
            <a:off x="4213039" y="33996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2" name="Rectangle 91"/>
          <p:cNvSpPr/>
          <p:nvPr/>
        </p:nvSpPr>
        <p:spPr>
          <a:xfrm>
            <a:off x="4213039" y="35062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3" name="Rectangle 92"/>
          <p:cNvSpPr/>
          <p:nvPr/>
        </p:nvSpPr>
        <p:spPr>
          <a:xfrm>
            <a:off x="4213039" y="361006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94" name="Rectangle 93"/>
          <p:cNvSpPr/>
          <p:nvPr/>
        </p:nvSpPr>
        <p:spPr>
          <a:xfrm>
            <a:off x="4213039" y="371669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5" name="Rectangle 94"/>
          <p:cNvSpPr/>
          <p:nvPr/>
        </p:nvSpPr>
        <p:spPr>
          <a:xfrm>
            <a:off x="4213039" y="38233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6" name="Rectangle 95"/>
          <p:cNvSpPr/>
          <p:nvPr/>
        </p:nvSpPr>
        <p:spPr>
          <a:xfrm>
            <a:off x="4213039" y="392710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7" name="Rectangle 96"/>
          <p:cNvSpPr/>
          <p:nvPr/>
        </p:nvSpPr>
        <p:spPr>
          <a:xfrm>
            <a:off x="4744457" y="3080266"/>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8" name="Rectangle 97"/>
          <p:cNvSpPr/>
          <p:nvPr/>
        </p:nvSpPr>
        <p:spPr>
          <a:xfrm>
            <a:off x="4744457" y="31840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99" name="Rectangle 98"/>
          <p:cNvSpPr/>
          <p:nvPr/>
        </p:nvSpPr>
        <p:spPr>
          <a:xfrm>
            <a:off x="4744457" y="32878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0" name="Rectangle 99"/>
          <p:cNvSpPr/>
          <p:nvPr/>
        </p:nvSpPr>
        <p:spPr>
          <a:xfrm>
            <a:off x="4744457" y="33996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1" name="Rectangle 100"/>
          <p:cNvSpPr/>
          <p:nvPr/>
        </p:nvSpPr>
        <p:spPr>
          <a:xfrm>
            <a:off x="4744457" y="35062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2" name="Rectangle 101"/>
          <p:cNvSpPr/>
          <p:nvPr/>
        </p:nvSpPr>
        <p:spPr>
          <a:xfrm>
            <a:off x="4744457" y="361006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3" name="Rectangle 102"/>
          <p:cNvSpPr/>
          <p:nvPr/>
        </p:nvSpPr>
        <p:spPr>
          <a:xfrm>
            <a:off x="4744457" y="371669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4" name="Rectangle 103"/>
          <p:cNvSpPr/>
          <p:nvPr/>
        </p:nvSpPr>
        <p:spPr>
          <a:xfrm>
            <a:off x="4744457" y="38233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5" name="Rectangle 104"/>
          <p:cNvSpPr/>
          <p:nvPr/>
        </p:nvSpPr>
        <p:spPr>
          <a:xfrm>
            <a:off x="4744457" y="392710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6" name="Rectangle 105"/>
          <p:cNvSpPr/>
          <p:nvPr/>
        </p:nvSpPr>
        <p:spPr>
          <a:xfrm>
            <a:off x="4744457" y="403054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07" name="Rectangle 106"/>
          <p:cNvSpPr/>
          <p:nvPr/>
        </p:nvSpPr>
        <p:spPr>
          <a:xfrm>
            <a:off x="4209435" y="4094342"/>
            <a:ext cx="1094829"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108" name="Rectangle 107"/>
          <p:cNvSpPr/>
          <p:nvPr/>
        </p:nvSpPr>
        <p:spPr>
          <a:xfrm rot="16200000">
            <a:off x="3093540" y="3248581"/>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109" name="Rectangle 108"/>
          <p:cNvSpPr/>
          <p:nvPr/>
        </p:nvSpPr>
        <p:spPr>
          <a:xfrm>
            <a:off x="4746159" y="371384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0" name="Rectangle 109"/>
          <p:cNvSpPr/>
          <p:nvPr/>
        </p:nvSpPr>
        <p:spPr>
          <a:xfrm>
            <a:off x="4746159" y="38204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1" name="Rectangle 110"/>
          <p:cNvSpPr/>
          <p:nvPr/>
        </p:nvSpPr>
        <p:spPr>
          <a:xfrm>
            <a:off x="4746159" y="392426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2" name="Rectangle 111"/>
          <p:cNvSpPr/>
          <p:nvPr/>
        </p:nvSpPr>
        <p:spPr>
          <a:xfrm>
            <a:off x="4742755" y="350912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3" name="Rectangle 112"/>
          <p:cNvSpPr/>
          <p:nvPr/>
        </p:nvSpPr>
        <p:spPr>
          <a:xfrm>
            <a:off x="4742755" y="361290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14" name="Rectangle 113"/>
          <p:cNvSpPr/>
          <p:nvPr/>
        </p:nvSpPr>
        <p:spPr>
          <a:xfrm>
            <a:off x="4068651" y="2921314"/>
            <a:ext cx="361814"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115" name="Rectangle 114"/>
          <p:cNvSpPr/>
          <p:nvPr/>
        </p:nvSpPr>
        <p:spPr>
          <a:xfrm>
            <a:off x="4598846" y="2921314"/>
            <a:ext cx="35035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116" name="Rectangle 115"/>
          <p:cNvSpPr/>
          <p:nvPr/>
        </p:nvSpPr>
        <p:spPr>
          <a:xfrm>
            <a:off x="5126861" y="2921314"/>
            <a:ext cx="354736"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117" name="Rectangle 116"/>
          <p:cNvSpPr/>
          <p:nvPr/>
        </p:nvSpPr>
        <p:spPr>
          <a:xfrm>
            <a:off x="3601187" y="2932026"/>
            <a:ext cx="131480"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118" name="Rectangle 117"/>
          <p:cNvSpPr/>
          <p:nvPr/>
        </p:nvSpPr>
        <p:spPr>
          <a:xfrm>
            <a:off x="3678645" y="382332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19" name="Rectangle 118"/>
          <p:cNvSpPr/>
          <p:nvPr/>
        </p:nvSpPr>
        <p:spPr>
          <a:xfrm>
            <a:off x="3678645" y="392710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20" name="Rectangle 119"/>
          <p:cNvSpPr/>
          <p:nvPr/>
        </p:nvSpPr>
        <p:spPr>
          <a:xfrm>
            <a:off x="4217293" y="328731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21" name="Rectangle 120"/>
          <p:cNvSpPr/>
          <p:nvPr/>
        </p:nvSpPr>
        <p:spPr>
          <a:xfrm>
            <a:off x="4217293" y="339912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22" name="Rectangle 121"/>
          <p:cNvSpPr/>
          <p:nvPr/>
        </p:nvSpPr>
        <p:spPr>
          <a:xfrm>
            <a:off x="4217293" y="350575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23" name="Rectangle 122"/>
          <p:cNvSpPr/>
          <p:nvPr/>
        </p:nvSpPr>
        <p:spPr>
          <a:xfrm>
            <a:off x="4746941" y="3715635"/>
            <a:ext cx="522909"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24" name="Rectangle 123"/>
          <p:cNvSpPr/>
          <p:nvPr/>
        </p:nvSpPr>
        <p:spPr>
          <a:xfrm>
            <a:off x="4737779" y="382226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25" name="Rectangle 124"/>
          <p:cNvSpPr/>
          <p:nvPr/>
        </p:nvSpPr>
        <p:spPr>
          <a:xfrm>
            <a:off x="4737779" y="3926050"/>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26" name="Rectangle 125"/>
          <p:cNvSpPr/>
          <p:nvPr/>
        </p:nvSpPr>
        <p:spPr>
          <a:xfrm>
            <a:off x="4740290" y="3614696"/>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27" name="Rectangle 126"/>
          <p:cNvSpPr/>
          <p:nvPr/>
        </p:nvSpPr>
        <p:spPr>
          <a:xfrm>
            <a:off x="4742754" y="307898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28" name="Rectangle 127"/>
          <p:cNvSpPr/>
          <p:nvPr/>
        </p:nvSpPr>
        <p:spPr>
          <a:xfrm>
            <a:off x="4208035" y="2723071"/>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(5,6,7)</a:t>
            </a:r>
          </a:p>
        </p:txBody>
      </p:sp>
      <p:sp>
        <p:nvSpPr>
          <p:cNvPr id="129" name="Rectangle 128"/>
          <p:cNvSpPr/>
          <p:nvPr/>
        </p:nvSpPr>
        <p:spPr>
          <a:xfrm>
            <a:off x="4740432" y="2727403"/>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(4,3)</a:t>
            </a:r>
          </a:p>
        </p:txBody>
      </p:sp>
      <p:sp>
        <p:nvSpPr>
          <p:cNvPr id="130" name="Rectangle 129"/>
          <p:cNvSpPr/>
          <p:nvPr/>
        </p:nvSpPr>
        <p:spPr>
          <a:xfrm>
            <a:off x="4743075" y="3288654"/>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31" name="Rectangle 130"/>
          <p:cNvSpPr/>
          <p:nvPr/>
        </p:nvSpPr>
        <p:spPr>
          <a:xfrm>
            <a:off x="4743075" y="340046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32" name="Rectangle 131"/>
          <p:cNvSpPr/>
          <p:nvPr/>
        </p:nvSpPr>
        <p:spPr>
          <a:xfrm>
            <a:off x="4743075" y="350709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33" name="Rectangle 132"/>
          <p:cNvSpPr/>
          <p:nvPr/>
        </p:nvSpPr>
        <p:spPr>
          <a:xfrm>
            <a:off x="4212507" y="3824664"/>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34" name="Rectangle 133"/>
          <p:cNvSpPr/>
          <p:nvPr/>
        </p:nvSpPr>
        <p:spPr>
          <a:xfrm>
            <a:off x="4212507" y="3928449"/>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35" name="Rectangle 134"/>
          <p:cNvSpPr/>
          <p:nvPr/>
        </p:nvSpPr>
        <p:spPr>
          <a:xfrm>
            <a:off x="5277614" y="3078769"/>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36" name="Rectangle 135"/>
          <p:cNvSpPr/>
          <p:nvPr/>
        </p:nvSpPr>
        <p:spPr>
          <a:xfrm>
            <a:off x="5277614" y="318255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37" name="Rectangle 136"/>
          <p:cNvSpPr/>
          <p:nvPr/>
        </p:nvSpPr>
        <p:spPr>
          <a:xfrm>
            <a:off x="5277614" y="328634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38" name="Rectangle 137"/>
          <p:cNvSpPr/>
          <p:nvPr/>
        </p:nvSpPr>
        <p:spPr>
          <a:xfrm>
            <a:off x="5277614" y="339815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39" name="Rectangle 138"/>
          <p:cNvSpPr/>
          <p:nvPr/>
        </p:nvSpPr>
        <p:spPr>
          <a:xfrm>
            <a:off x="5277614" y="350478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0" name="Rectangle 139"/>
          <p:cNvSpPr/>
          <p:nvPr/>
        </p:nvSpPr>
        <p:spPr>
          <a:xfrm>
            <a:off x="5277614" y="360856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1" name="Rectangle 140"/>
          <p:cNvSpPr/>
          <p:nvPr/>
        </p:nvSpPr>
        <p:spPr>
          <a:xfrm>
            <a:off x="5277614" y="371519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2" name="Rectangle 141"/>
          <p:cNvSpPr/>
          <p:nvPr/>
        </p:nvSpPr>
        <p:spPr>
          <a:xfrm>
            <a:off x="5277614" y="382182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3" name="Rectangle 142"/>
          <p:cNvSpPr/>
          <p:nvPr/>
        </p:nvSpPr>
        <p:spPr>
          <a:xfrm>
            <a:off x="5277614" y="392561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4" name="Rectangle 143"/>
          <p:cNvSpPr/>
          <p:nvPr/>
        </p:nvSpPr>
        <p:spPr>
          <a:xfrm>
            <a:off x="5277614" y="40290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5" name="Rectangle 144"/>
          <p:cNvSpPr/>
          <p:nvPr/>
        </p:nvSpPr>
        <p:spPr>
          <a:xfrm>
            <a:off x="5279316" y="371235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46" name="Rectangle 145"/>
          <p:cNvSpPr/>
          <p:nvPr/>
        </p:nvSpPr>
        <p:spPr>
          <a:xfrm>
            <a:off x="5279316" y="381898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47" name="Rectangle 146"/>
          <p:cNvSpPr/>
          <p:nvPr/>
        </p:nvSpPr>
        <p:spPr>
          <a:xfrm>
            <a:off x="5279316" y="392276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48" name="Rectangle 147"/>
          <p:cNvSpPr/>
          <p:nvPr/>
        </p:nvSpPr>
        <p:spPr>
          <a:xfrm>
            <a:off x="5275912" y="350762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49" name="Rectangle 148"/>
          <p:cNvSpPr/>
          <p:nvPr/>
        </p:nvSpPr>
        <p:spPr>
          <a:xfrm>
            <a:off x="5275912" y="361141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0" name="Rectangle 149"/>
          <p:cNvSpPr/>
          <p:nvPr/>
        </p:nvSpPr>
        <p:spPr>
          <a:xfrm>
            <a:off x="5280098" y="3714138"/>
            <a:ext cx="522909"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151" name="Rectangle 150"/>
          <p:cNvSpPr/>
          <p:nvPr/>
        </p:nvSpPr>
        <p:spPr>
          <a:xfrm>
            <a:off x="5270936" y="382076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152" name="Rectangle 151"/>
          <p:cNvSpPr/>
          <p:nvPr/>
        </p:nvSpPr>
        <p:spPr>
          <a:xfrm>
            <a:off x="5270936" y="3924553"/>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153" name="Rectangle 152"/>
          <p:cNvSpPr/>
          <p:nvPr/>
        </p:nvSpPr>
        <p:spPr>
          <a:xfrm>
            <a:off x="5273447" y="3613199"/>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154" name="Rectangle 153"/>
          <p:cNvSpPr/>
          <p:nvPr/>
        </p:nvSpPr>
        <p:spPr>
          <a:xfrm>
            <a:off x="5275911" y="307748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55" name="Rectangle 154"/>
          <p:cNvSpPr/>
          <p:nvPr/>
        </p:nvSpPr>
        <p:spPr>
          <a:xfrm>
            <a:off x="5276232" y="3287157"/>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156" name="Rectangle 155"/>
          <p:cNvSpPr/>
          <p:nvPr/>
        </p:nvSpPr>
        <p:spPr>
          <a:xfrm>
            <a:off x="5276232" y="339896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157" name="Rectangle 156"/>
          <p:cNvSpPr/>
          <p:nvPr/>
        </p:nvSpPr>
        <p:spPr>
          <a:xfrm>
            <a:off x="5276232" y="350559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158" name="Rectangle 157"/>
          <p:cNvSpPr/>
          <p:nvPr/>
        </p:nvSpPr>
        <p:spPr>
          <a:xfrm>
            <a:off x="5270935" y="2723972"/>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(2,5,7)</a:t>
            </a:r>
          </a:p>
        </p:txBody>
      </p:sp>
      <p:sp>
        <p:nvSpPr>
          <p:cNvPr id="6" name="Slide Number Placeholder 5"/>
          <p:cNvSpPr>
            <a:spLocks noGrp="1"/>
          </p:cNvSpPr>
          <p:nvPr>
            <p:ph type="sldNum" sz="quarter" idx="12"/>
          </p:nvPr>
        </p:nvSpPr>
        <p:spPr/>
        <p:txBody>
          <a:bodyPr/>
          <a:lstStyle/>
          <a:p>
            <a:fld id="{61BA737E-4C38-4B49-BAFF-3950B3257663}" type="slidenum">
              <a:rPr lang="en-US" smtClean="0"/>
              <a:t>6</a:t>
            </a:fld>
            <a:endParaRPr lang="en-US"/>
          </a:p>
        </p:txBody>
      </p:sp>
      <p:sp>
        <p:nvSpPr>
          <p:cNvPr id="159" name="Rectangle 158"/>
          <p:cNvSpPr/>
          <p:nvPr/>
        </p:nvSpPr>
        <p:spPr>
          <a:xfrm>
            <a:off x="5638483" y="2928038"/>
            <a:ext cx="361848"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400</a:t>
            </a:r>
            <a:endParaRPr lang="en-US" sz="750" kern="0" dirty="0">
              <a:solidFill>
                <a:sysClr val="windowText" lastClr="000000"/>
              </a:solidFill>
            </a:endParaRPr>
          </a:p>
        </p:txBody>
      </p:sp>
      <p:sp>
        <p:nvSpPr>
          <p:cNvPr id="160" name="Content Placeholder 2"/>
          <p:cNvSpPr txBox="1">
            <a:spLocks/>
          </p:cNvSpPr>
          <p:nvPr/>
        </p:nvSpPr>
        <p:spPr>
          <a:xfrm>
            <a:off x="1328553" y="5006049"/>
            <a:ext cx="6814992" cy="1021325"/>
          </a:xfrm>
          <a:prstGeom prst="rect">
            <a:avLst/>
          </a:prstGeom>
          <a:ln w="38100">
            <a:solidFill>
              <a:schemeClr val="accent1"/>
            </a:solidFill>
          </a:ln>
        </p:spPr>
        <p:txBody>
          <a:bodyPr vert="horz" lIns="91440" tIns="45720" rIns="91440" bIns="45720" rtlCol="0" anchor="ctr">
            <a:norm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dirty="0">
                <a:latin typeface="Calibri" charset="0"/>
                <a:ea typeface="Calibri" charset="0"/>
                <a:cs typeface="Calibri" charset="0"/>
              </a:rPr>
              <a:t>From the </a:t>
            </a:r>
            <a:r>
              <a:rPr lang="en-US" b="1" dirty="0">
                <a:solidFill>
                  <a:srgbClr val="FF0000"/>
                </a:solidFill>
                <a:latin typeface="Calibri" charset="0"/>
                <a:ea typeface="Calibri" charset="0"/>
                <a:cs typeface="Calibri" charset="0"/>
              </a:rPr>
              <a:t>preempted</a:t>
            </a:r>
            <a:r>
              <a:rPr lang="en-US" dirty="0">
                <a:solidFill>
                  <a:srgbClr val="FF0000"/>
                </a:solidFill>
                <a:latin typeface="Calibri" charset="0"/>
                <a:ea typeface="Calibri" charset="0"/>
                <a:cs typeface="Calibri" charset="0"/>
              </a:rPr>
              <a:t> </a:t>
            </a:r>
            <a:r>
              <a:rPr lang="en-US" dirty="0">
                <a:latin typeface="Calibri" charset="0"/>
                <a:ea typeface="Calibri" charset="0"/>
                <a:cs typeface="Calibri" charset="0"/>
              </a:rPr>
              <a:t>task perspective </a:t>
            </a:r>
            <a:br>
              <a:rPr lang="en-US" dirty="0">
                <a:latin typeface="Calibri" charset="0"/>
                <a:ea typeface="Calibri" charset="0"/>
                <a:cs typeface="Calibri" charset="0"/>
              </a:rPr>
            </a:br>
            <a:r>
              <a:rPr lang="en-US" dirty="0" err="1">
                <a:latin typeface="Calibri" charset="0"/>
                <a:ea typeface="Calibri" charset="0"/>
                <a:cs typeface="Calibri" charset="0"/>
              </a:rPr>
              <a:t>CRPD</a:t>
            </a:r>
            <a:r>
              <a:rPr lang="en-US" baseline="-25000" dirty="0" err="1">
                <a:latin typeface="Calibri" charset="0"/>
                <a:ea typeface="Calibri" charset="0"/>
                <a:cs typeface="Calibri" charset="0"/>
              </a:rPr>
              <a:t>i,j</a:t>
            </a:r>
            <a:r>
              <a:rPr lang="en-US" dirty="0">
                <a:latin typeface="Calibri" charset="0"/>
                <a:ea typeface="Calibri" charset="0"/>
                <a:cs typeface="Calibri" charset="0"/>
              </a:rPr>
              <a:t> &lt;= |</a:t>
            </a:r>
            <a:r>
              <a:rPr lang="en-US" dirty="0" err="1">
                <a:latin typeface="Calibri" charset="0"/>
                <a:ea typeface="Calibri" charset="0"/>
                <a:cs typeface="Calibri" charset="0"/>
              </a:rPr>
              <a:t>UCB</a:t>
            </a:r>
            <a:r>
              <a:rPr lang="en-US" baseline="-25000" dirty="0" err="1">
                <a:latin typeface="Calibri" charset="0"/>
                <a:ea typeface="Calibri" charset="0"/>
                <a:cs typeface="Calibri" charset="0"/>
              </a:rPr>
              <a:t>i</a:t>
            </a:r>
            <a:r>
              <a:rPr lang="en-US" dirty="0">
                <a:latin typeface="Calibri" charset="0"/>
                <a:ea typeface="Calibri" charset="0"/>
                <a:cs typeface="Calibri" charset="0"/>
              </a:rPr>
              <a:t>| * BRT</a:t>
            </a:r>
          </a:p>
        </p:txBody>
      </p:sp>
      <p:sp>
        <p:nvSpPr>
          <p:cNvPr id="161" name="Left Brace 160"/>
          <p:cNvSpPr/>
          <p:nvPr/>
        </p:nvSpPr>
        <p:spPr>
          <a:xfrm rot="10800000">
            <a:off x="5797245" y="3315827"/>
            <a:ext cx="224908" cy="249267"/>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62" name="Rounded Rectangle 161"/>
          <p:cNvSpPr/>
          <p:nvPr/>
        </p:nvSpPr>
        <p:spPr>
          <a:xfrm>
            <a:off x="6031067" y="3265704"/>
            <a:ext cx="842210" cy="584784"/>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UCBs</a:t>
            </a:r>
          </a:p>
        </p:txBody>
      </p:sp>
      <p:sp>
        <p:nvSpPr>
          <p:cNvPr id="163" name="Left Brace 162"/>
          <p:cNvSpPr/>
          <p:nvPr/>
        </p:nvSpPr>
        <p:spPr>
          <a:xfrm rot="10800000">
            <a:off x="5811253" y="3565093"/>
            <a:ext cx="210900" cy="304675"/>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 name="Title 3"/>
          <p:cNvSpPr>
            <a:spLocks noGrp="1"/>
          </p:cNvSpPr>
          <p:nvPr>
            <p:ph type="title"/>
          </p:nvPr>
        </p:nvSpPr>
        <p:spPr/>
        <p:txBody>
          <a:bodyPr>
            <a:noAutofit/>
          </a:bodyPr>
          <a:lstStyle/>
          <a:p>
            <a:pPr algn="l"/>
            <a:r>
              <a:rPr lang="en-US" sz="3600" dirty="0"/>
              <a:t>How are CRPDs Calculated?</a:t>
            </a:r>
            <a:br>
              <a:rPr lang="en-US" sz="3600" dirty="0"/>
            </a:br>
            <a:r>
              <a:rPr lang="en-US" sz="3600" dirty="0"/>
              <a:t>Use Preempted Task</a:t>
            </a:r>
          </a:p>
        </p:txBody>
      </p:sp>
    </p:spTree>
    <p:extLst>
      <p:ext uri="{BB962C8B-B14F-4D97-AF65-F5344CB8AC3E}">
        <p14:creationId xmlns:p14="http://schemas.microsoft.com/office/powerpoint/2010/main" val="143239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0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1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1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1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1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1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1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2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2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2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2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2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25"/>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26"/>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2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2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2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3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31"/>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32"/>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3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34"/>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3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36"/>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37"/>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13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3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4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4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42"/>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143"/>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144"/>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45"/>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146"/>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47"/>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148"/>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4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50"/>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152"/>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53"/>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154"/>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56"/>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58"/>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59"/>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mph" presetSubtype="1" nodeType="clickEffect">
                                  <p:stCondLst>
                                    <p:cond delay="0"/>
                                  </p:stCondLst>
                                  <p:childTnLst>
                                    <p:set>
                                      <p:cBhvr>
                                        <p:cTn id="188" dur="indefinite"/>
                                        <p:tgtEl>
                                          <p:spTgt spid="155"/>
                                        </p:tgtEl>
                                        <p:attrNameLst>
                                          <p:attrName>fillcolor</p:attrName>
                                        </p:attrNameLst>
                                      </p:cBhvr>
                                      <p:to>
                                        <p:clrVal>
                                          <a:srgbClr val="EEF32B"/>
                                        </p:clrVal>
                                      </p:to>
                                    </p:set>
                                    <p:set>
                                      <p:cBhvr>
                                        <p:cTn id="189" dur="indefinite"/>
                                        <p:tgtEl>
                                          <p:spTgt spid="155"/>
                                        </p:tgtEl>
                                        <p:attrNameLst>
                                          <p:attrName>fill.type</p:attrName>
                                        </p:attrNameLst>
                                      </p:cBhvr>
                                      <p:to>
                                        <p:strVal val="solid"/>
                                      </p:to>
                                    </p:set>
                                    <p:set>
                                      <p:cBhvr>
                                        <p:cTn id="190" dur="indefinite"/>
                                        <p:tgtEl>
                                          <p:spTgt spid="155"/>
                                        </p:tgtEl>
                                        <p:attrNameLst>
                                          <p:attrName>fill.on</p:attrName>
                                        </p:attrNameLst>
                                      </p:cBhvr>
                                      <p:to>
                                        <p:strVal val="true"/>
                                      </p:to>
                                    </p:set>
                                  </p:childTnLst>
                                </p:cTn>
                              </p:par>
                              <p:par>
                                <p:cTn id="191" presetID="1" presetClass="emph" presetSubtype="1" nodeType="withEffect">
                                  <p:stCondLst>
                                    <p:cond delay="0"/>
                                  </p:stCondLst>
                                  <p:childTnLst>
                                    <p:set>
                                      <p:cBhvr>
                                        <p:cTn id="192" dur="indefinite"/>
                                        <p:tgtEl>
                                          <p:spTgt spid="157"/>
                                        </p:tgtEl>
                                        <p:attrNameLst>
                                          <p:attrName>fillcolor</p:attrName>
                                        </p:attrNameLst>
                                      </p:cBhvr>
                                      <p:to>
                                        <p:clrVal>
                                          <a:srgbClr val="EEF32B"/>
                                        </p:clrVal>
                                      </p:to>
                                    </p:set>
                                    <p:set>
                                      <p:cBhvr>
                                        <p:cTn id="193" dur="indefinite"/>
                                        <p:tgtEl>
                                          <p:spTgt spid="157"/>
                                        </p:tgtEl>
                                        <p:attrNameLst>
                                          <p:attrName>fill.type</p:attrName>
                                        </p:attrNameLst>
                                      </p:cBhvr>
                                      <p:to>
                                        <p:strVal val="solid"/>
                                      </p:to>
                                    </p:set>
                                    <p:set>
                                      <p:cBhvr>
                                        <p:cTn id="194" dur="indefinite"/>
                                        <p:tgtEl>
                                          <p:spTgt spid="157"/>
                                        </p:tgtEl>
                                        <p:attrNameLst>
                                          <p:attrName>fill.on</p:attrName>
                                        </p:attrNameLst>
                                      </p:cBhvr>
                                      <p:to>
                                        <p:strVal val="true"/>
                                      </p:to>
                                    </p:set>
                                  </p:childTnLst>
                                </p:cTn>
                              </p:par>
                              <p:par>
                                <p:cTn id="195" presetID="1" presetClass="emph" presetSubtype="1" nodeType="withEffect">
                                  <p:stCondLst>
                                    <p:cond delay="0"/>
                                  </p:stCondLst>
                                  <p:childTnLst>
                                    <p:set>
                                      <p:cBhvr>
                                        <p:cTn id="196" dur="indefinite"/>
                                        <p:tgtEl>
                                          <p:spTgt spid="151"/>
                                        </p:tgtEl>
                                        <p:attrNameLst>
                                          <p:attrName>fillcolor</p:attrName>
                                        </p:attrNameLst>
                                      </p:cBhvr>
                                      <p:to>
                                        <p:clrVal>
                                          <a:srgbClr val="EEF32B"/>
                                        </p:clrVal>
                                      </p:to>
                                    </p:set>
                                    <p:set>
                                      <p:cBhvr>
                                        <p:cTn id="197" dur="indefinite"/>
                                        <p:tgtEl>
                                          <p:spTgt spid="151"/>
                                        </p:tgtEl>
                                        <p:attrNameLst>
                                          <p:attrName>fill.type</p:attrName>
                                        </p:attrNameLst>
                                      </p:cBhvr>
                                      <p:to>
                                        <p:strVal val="solid"/>
                                      </p:to>
                                    </p:set>
                                    <p:set>
                                      <p:cBhvr>
                                        <p:cTn id="198" dur="indefinite"/>
                                        <p:tgtEl>
                                          <p:spTgt spid="151"/>
                                        </p:tgtEl>
                                        <p:attrNameLst>
                                          <p:attrName>fill.on</p:attrName>
                                        </p:attrNameLst>
                                      </p:cBhvr>
                                      <p:to>
                                        <p:strVal val="true"/>
                                      </p:to>
                                    </p:set>
                                  </p:childTnLst>
                                </p:cTn>
                              </p:par>
                              <p:par>
                                <p:cTn id="199" presetID="1" presetClass="entr" presetSubtype="0" fill="hold" grpId="0" nodeType="withEffect">
                                  <p:stCondLst>
                                    <p:cond delay="0"/>
                                  </p:stCondLst>
                                  <p:childTnLst>
                                    <p:set>
                                      <p:cBhvr>
                                        <p:cTn id="200" dur="1" fill="hold">
                                          <p:stCondLst>
                                            <p:cond delay="0"/>
                                          </p:stCondLst>
                                        </p:cTn>
                                        <p:tgtEl>
                                          <p:spTgt spid="162"/>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161"/>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163"/>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3">
                                            <p:txEl>
                                              <p:pRg st="8" end="8"/>
                                            </p:txEl>
                                          </p:spTgt>
                                        </p:tgtEl>
                                        <p:attrNameLst>
                                          <p:attrName>style.visibility</p:attrName>
                                        </p:attrNameLst>
                                      </p:cBhvr>
                                      <p:to>
                                        <p:strVal val="visible"/>
                                      </p:to>
                                    </p:set>
                                  </p:childTnLst>
                                </p:cTn>
                              </p:par>
                            </p:childTnLst>
                          </p:cTn>
                        </p:par>
                        <p:par>
                          <p:cTn id="209" fill="hold">
                            <p:stCondLst>
                              <p:cond delay="0"/>
                            </p:stCondLst>
                            <p:childTnLst>
                              <p:par>
                                <p:cTn id="210" presetID="1" presetClass="entr" presetSubtype="0" fill="hold" grpId="0" nodeType="afterEffect">
                                  <p:stCondLst>
                                    <p:cond delay="0"/>
                                  </p:stCondLst>
                                  <p:childTnLst>
                                    <p:set>
                                      <p:cBhvr>
                                        <p:cTn id="211" dur="1" fill="hold">
                                          <p:stCondLst>
                                            <p:cond delay="0"/>
                                          </p:stCondLst>
                                        </p:cTn>
                                        <p:tgtEl>
                                          <p:spTgt spid="160">
                                            <p:bg/>
                                          </p:spTgt>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1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3" grpId="0"/>
      <p:bldP spid="74"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p:bldP spid="108" grpId="0"/>
      <p:bldP spid="109" grpId="0" animBg="1"/>
      <p:bldP spid="110" grpId="0" animBg="1"/>
      <p:bldP spid="111" grpId="0" animBg="1"/>
      <p:bldP spid="112" grpId="0" animBg="1"/>
      <p:bldP spid="113" grpId="0" animBg="1"/>
      <p:bldP spid="114" grpId="0"/>
      <p:bldP spid="115" grpId="0"/>
      <p:bldP spid="116" grpId="0"/>
      <p:bldP spid="117" grpId="0"/>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p:bldP spid="160" grpId="0" uiExpand="1" build="p" animBg="1"/>
      <p:bldP spid="161" grpId="0" animBg="1"/>
      <p:bldP spid="162" grpId="0" animBg="1"/>
      <p:bldP spid="16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Every cache block </a:t>
            </a:r>
            <a:r>
              <a:rPr lang="en-US" sz="1800" b="1" dirty="0"/>
              <a:t>accessed</a:t>
            </a:r>
            <a:r>
              <a:rPr lang="en-US" sz="1800" dirty="0"/>
              <a:t> during the execution of a task can </a:t>
            </a:r>
            <a:r>
              <a:rPr lang="en-US" sz="1800" b="1" dirty="0"/>
              <a:t>evict</a:t>
            </a:r>
            <a:r>
              <a:rPr lang="en-US" sz="1800" dirty="0"/>
              <a:t> cache content of other tasks.</a:t>
            </a:r>
          </a:p>
          <a:p>
            <a:r>
              <a:rPr lang="en-US" sz="1800" b="1" dirty="0"/>
              <a:t>All</a:t>
            </a:r>
            <a:r>
              <a:rPr lang="en-US" sz="1800" dirty="0"/>
              <a:t> cache blocks used by a task during its execution are termed as </a:t>
            </a:r>
            <a:r>
              <a:rPr lang="en-US" sz="1800" b="1" dirty="0"/>
              <a:t>Evicting Cache Blocks (ECBs) </a:t>
            </a:r>
          </a:p>
          <a:p>
            <a:endParaRPr lang="en-US" sz="1800" b="1" dirty="0"/>
          </a:p>
          <a:p>
            <a:endParaRPr lang="en-US" sz="1800" b="1" dirty="0"/>
          </a:p>
          <a:p>
            <a:endParaRPr lang="en-US" sz="1800" b="1" dirty="0"/>
          </a:p>
          <a:p>
            <a:endParaRPr lang="en-US" sz="1800" b="1" dirty="0"/>
          </a:p>
          <a:p>
            <a:endParaRPr lang="en-US" sz="1800" b="1" dirty="0"/>
          </a:p>
          <a:p>
            <a:endParaRPr lang="en-US" sz="1800" b="1" dirty="0"/>
          </a:p>
          <a:p>
            <a:r>
              <a:rPr lang="en-US" sz="1800" b="1" dirty="0"/>
              <a:t>ECBs </a:t>
            </a:r>
            <a:r>
              <a:rPr lang="en-US" sz="1800" dirty="0"/>
              <a:t>upper</a:t>
            </a:r>
            <a:r>
              <a:rPr lang="en-US" sz="1800" b="1" dirty="0"/>
              <a:t> </a:t>
            </a:r>
            <a:r>
              <a:rPr lang="en-US" sz="1800" dirty="0"/>
              <a:t>bound the </a:t>
            </a:r>
            <a:r>
              <a:rPr lang="en-US" sz="1800" b="1" dirty="0"/>
              <a:t>CRPD</a:t>
            </a:r>
            <a:r>
              <a:rPr lang="en-US" sz="1800" dirty="0"/>
              <a:t> a task can </a:t>
            </a:r>
            <a:r>
              <a:rPr lang="en-US" sz="1800" b="1" dirty="0"/>
              <a:t>cause</a:t>
            </a:r>
          </a:p>
          <a:p>
            <a:endParaRPr lang="en-US" sz="1800" b="1" dirty="0"/>
          </a:p>
          <a:p>
            <a:endParaRPr lang="en-US" sz="1500" b="1" dirty="0"/>
          </a:p>
          <a:p>
            <a:endParaRPr lang="en-US" sz="1500" b="1" dirty="0"/>
          </a:p>
        </p:txBody>
      </p:sp>
      <p:cxnSp>
        <p:nvCxnSpPr>
          <p:cNvPr id="9" name="Straight Arrow Connector 8"/>
          <p:cNvCxnSpPr/>
          <p:nvPr/>
        </p:nvCxnSpPr>
        <p:spPr>
          <a:xfrm flipV="1">
            <a:off x="4164965" y="3005128"/>
            <a:ext cx="1682010" cy="125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787852" y="2737031"/>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11" name="Rectangle 10"/>
          <p:cNvSpPr/>
          <p:nvPr/>
        </p:nvSpPr>
        <p:spPr>
          <a:xfrm>
            <a:off x="4110943" y="2764087"/>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(1,2)</a:t>
            </a:r>
          </a:p>
        </p:txBody>
      </p:sp>
      <p:cxnSp>
        <p:nvCxnSpPr>
          <p:cNvPr id="12" name="Straight Arrow Connector 11"/>
          <p:cNvCxnSpPr>
            <a:stCxn id="11" idx="1"/>
          </p:cNvCxnSpPr>
          <p:nvPr/>
        </p:nvCxnSpPr>
        <p:spPr>
          <a:xfrm flipV="1">
            <a:off x="4110943" y="2629733"/>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117323" y="312037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4" name="Rectangle 13"/>
          <p:cNvSpPr/>
          <p:nvPr/>
        </p:nvSpPr>
        <p:spPr>
          <a:xfrm>
            <a:off x="4117323" y="311753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5" name="Rectangle 14"/>
          <p:cNvSpPr/>
          <p:nvPr/>
        </p:nvSpPr>
        <p:spPr>
          <a:xfrm>
            <a:off x="4117323" y="322416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6" name="Rectangle 15"/>
          <p:cNvSpPr/>
          <p:nvPr/>
        </p:nvSpPr>
        <p:spPr>
          <a:xfrm>
            <a:off x="4117323" y="33279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7" name="Rectangle 16"/>
          <p:cNvSpPr/>
          <p:nvPr/>
        </p:nvSpPr>
        <p:spPr>
          <a:xfrm>
            <a:off x="4117323" y="343975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18" name="Rectangle 17"/>
          <p:cNvSpPr/>
          <p:nvPr/>
        </p:nvSpPr>
        <p:spPr>
          <a:xfrm>
            <a:off x="4117323" y="354638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19" name="Rectangle 18"/>
          <p:cNvSpPr/>
          <p:nvPr/>
        </p:nvSpPr>
        <p:spPr>
          <a:xfrm>
            <a:off x="4117323" y="365017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0" name="Rectangle 19"/>
          <p:cNvSpPr/>
          <p:nvPr/>
        </p:nvSpPr>
        <p:spPr>
          <a:xfrm>
            <a:off x="4117323" y="375680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1" name="Rectangle 20"/>
          <p:cNvSpPr/>
          <p:nvPr/>
        </p:nvSpPr>
        <p:spPr>
          <a:xfrm>
            <a:off x="4117323" y="386343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2" name="Rectangle 21"/>
          <p:cNvSpPr/>
          <p:nvPr/>
        </p:nvSpPr>
        <p:spPr>
          <a:xfrm>
            <a:off x="4117323" y="396721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3" name="Rectangle 22"/>
          <p:cNvSpPr/>
          <p:nvPr/>
        </p:nvSpPr>
        <p:spPr>
          <a:xfrm>
            <a:off x="4117323" y="407066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4" name="Rectangle 23"/>
          <p:cNvSpPr/>
          <p:nvPr/>
        </p:nvSpPr>
        <p:spPr>
          <a:xfrm>
            <a:off x="4645338" y="312037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5" name="Rectangle 24"/>
          <p:cNvSpPr/>
          <p:nvPr/>
        </p:nvSpPr>
        <p:spPr>
          <a:xfrm>
            <a:off x="4645338" y="311753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 name="Rectangle 25"/>
          <p:cNvSpPr/>
          <p:nvPr/>
        </p:nvSpPr>
        <p:spPr>
          <a:xfrm>
            <a:off x="4645338" y="322416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7" name="Rectangle 26"/>
          <p:cNvSpPr/>
          <p:nvPr/>
        </p:nvSpPr>
        <p:spPr>
          <a:xfrm>
            <a:off x="4645338" y="33279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 name="Rectangle 27"/>
          <p:cNvSpPr/>
          <p:nvPr/>
        </p:nvSpPr>
        <p:spPr>
          <a:xfrm>
            <a:off x="4645338" y="343975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9" name="Rectangle 28"/>
          <p:cNvSpPr/>
          <p:nvPr/>
        </p:nvSpPr>
        <p:spPr>
          <a:xfrm>
            <a:off x="4645338" y="354638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0" name="Rectangle 29"/>
          <p:cNvSpPr/>
          <p:nvPr/>
        </p:nvSpPr>
        <p:spPr>
          <a:xfrm>
            <a:off x="4645338" y="365017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1" name="Rectangle 30"/>
          <p:cNvSpPr/>
          <p:nvPr/>
        </p:nvSpPr>
        <p:spPr>
          <a:xfrm>
            <a:off x="4645338" y="375680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2" name="Rectangle 31"/>
          <p:cNvSpPr/>
          <p:nvPr/>
        </p:nvSpPr>
        <p:spPr>
          <a:xfrm>
            <a:off x="4645338" y="386343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3" name="Rectangle 32"/>
          <p:cNvSpPr/>
          <p:nvPr/>
        </p:nvSpPr>
        <p:spPr>
          <a:xfrm>
            <a:off x="4645338" y="396721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4" name="Rectangle 33"/>
          <p:cNvSpPr/>
          <p:nvPr/>
        </p:nvSpPr>
        <p:spPr>
          <a:xfrm>
            <a:off x="5176755" y="3120377"/>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5" name="Rectangle 34"/>
          <p:cNvSpPr/>
          <p:nvPr/>
        </p:nvSpPr>
        <p:spPr>
          <a:xfrm>
            <a:off x="5176755" y="322416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6" name="Rectangle 35"/>
          <p:cNvSpPr/>
          <p:nvPr/>
        </p:nvSpPr>
        <p:spPr>
          <a:xfrm>
            <a:off x="5176755" y="332794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7" name="Rectangle 36"/>
          <p:cNvSpPr/>
          <p:nvPr/>
        </p:nvSpPr>
        <p:spPr>
          <a:xfrm>
            <a:off x="5176755" y="343975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 name="Rectangle 37"/>
          <p:cNvSpPr/>
          <p:nvPr/>
        </p:nvSpPr>
        <p:spPr>
          <a:xfrm>
            <a:off x="5176755" y="354638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 name="Rectangle 38"/>
          <p:cNvSpPr/>
          <p:nvPr/>
        </p:nvSpPr>
        <p:spPr>
          <a:xfrm>
            <a:off x="5176755" y="365017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0" name="Rectangle 39"/>
          <p:cNvSpPr/>
          <p:nvPr/>
        </p:nvSpPr>
        <p:spPr>
          <a:xfrm>
            <a:off x="5176755" y="375680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1" name="Rectangle 40"/>
          <p:cNvSpPr/>
          <p:nvPr/>
        </p:nvSpPr>
        <p:spPr>
          <a:xfrm>
            <a:off x="5176755" y="386343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2" name="Rectangle 41"/>
          <p:cNvSpPr/>
          <p:nvPr/>
        </p:nvSpPr>
        <p:spPr>
          <a:xfrm>
            <a:off x="5176755" y="396721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3" name="Rectangle 42"/>
          <p:cNvSpPr/>
          <p:nvPr/>
        </p:nvSpPr>
        <p:spPr>
          <a:xfrm>
            <a:off x="5176755" y="4070660"/>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4" name="Rectangle 43"/>
          <p:cNvSpPr/>
          <p:nvPr/>
        </p:nvSpPr>
        <p:spPr>
          <a:xfrm>
            <a:off x="4402429" y="4152072"/>
            <a:ext cx="1081601"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45" name="Rectangle 44"/>
          <p:cNvSpPr/>
          <p:nvPr/>
        </p:nvSpPr>
        <p:spPr>
          <a:xfrm rot="16200000">
            <a:off x="3525839" y="3396980"/>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46" name="Rectangle 45"/>
          <p:cNvSpPr/>
          <p:nvPr/>
        </p:nvSpPr>
        <p:spPr>
          <a:xfrm>
            <a:off x="5178457" y="375395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7" name="Rectangle 46"/>
          <p:cNvSpPr/>
          <p:nvPr/>
        </p:nvSpPr>
        <p:spPr>
          <a:xfrm>
            <a:off x="5178457" y="386058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8" name="Rectangle 47"/>
          <p:cNvSpPr/>
          <p:nvPr/>
        </p:nvSpPr>
        <p:spPr>
          <a:xfrm>
            <a:off x="5178457" y="396437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49" name="Rectangle 48"/>
          <p:cNvSpPr/>
          <p:nvPr/>
        </p:nvSpPr>
        <p:spPr>
          <a:xfrm>
            <a:off x="5175054" y="3549234"/>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50" name="Rectangle 49"/>
          <p:cNvSpPr/>
          <p:nvPr/>
        </p:nvSpPr>
        <p:spPr>
          <a:xfrm>
            <a:off x="5175054" y="3653019"/>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51" name="Rectangle 50"/>
          <p:cNvSpPr/>
          <p:nvPr/>
        </p:nvSpPr>
        <p:spPr>
          <a:xfrm>
            <a:off x="4500949" y="2961425"/>
            <a:ext cx="375989"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52" name="Rectangle 51"/>
          <p:cNvSpPr/>
          <p:nvPr/>
        </p:nvSpPr>
        <p:spPr>
          <a:xfrm>
            <a:off x="5031144" y="2961425"/>
            <a:ext cx="364529"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53" name="Rectangle 52"/>
          <p:cNvSpPr/>
          <p:nvPr/>
        </p:nvSpPr>
        <p:spPr>
          <a:xfrm>
            <a:off x="5559158" y="2961425"/>
            <a:ext cx="331183"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54" name="Rectangle 53"/>
          <p:cNvSpPr/>
          <p:nvPr/>
        </p:nvSpPr>
        <p:spPr>
          <a:xfrm>
            <a:off x="4033485" y="2972137"/>
            <a:ext cx="131480"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55" name="Rectangle 54"/>
          <p:cNvSpPr/>
          <p:nvPr/>
        </p:nvSpPr>
        <p:spPr>
          <a:xfrm>
            <a:off x="4110943" y="386343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56" name="Rectangle 55"/>
          <p:cNvSpPr/>
          <p:nvPr/>
        </p:nvSpPr>
        <p:spPr>
          <a:xfrm>
            <a:off x="4110943" y="396721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57" name="Rectangle 56"/>
          <p:cNvSpPr/>
          <p:nvPr/>
        </p:nvSpPr>
        <p:spPr>
          <a:xfrm>
            <a:off x="4645860" y="3327423"/>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58" name="Rectangle 57"/>
          <p:cNvSpPr/>
          <p:nvPr/>
        </p:nvSpPr>
        <p:spPr>
          <a:xfrm>
            <a:off x="4645860" y="343923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59" name="Rectangle 58"/>
          <p:cNvSpPr/>
          <p:nvPr/>
        </p:nvSpPr>
        <p:spPr>
          <a:xfrm>
            <a:off x="4645860" y="354586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60" name="Rectangle 59"/>
          <p:cNvSpPr/>
          <p:nvPr/>
        </p:nvSpPr>
        <p:spPr>
          <a:xfrm>
            <a:off x="5174502" y="3755746"/>
            <a:ext cx="522909"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3</a:t>
            </a:r>
          </a:p>
        </p:txBody>
      </p:sp>
      <p:sp>
        <p:nvSpPr>
          <p:cNvPr id="61" name="Rectangle 60"/>
          <p:cNvSpPr/>
          <p:nvPr/>
        </p:nvSpPr>
        <p:spPr>
          <a:xfrm>
            <a:off x="5170077" y="386237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62" name="Rectangle 61"/>
          <p:cNvSpPr/>
          <p:nvPr/>
        </p:nvSpPr>
        <p:spPr>
          <a:xfrm>
            <a:off x="5170077" y="3966161"/>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63" name="Rectangle 62"/>
          <p:cNvSpPr/>
          <p:nvPr/>
        </p:nvSpPr>
        <p:spPr>
          <a:xfrm>
            <a:off x="5172588" y="365480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4</a:t>
            </a:r>
          </a:p>
        </p:txBody>
      </p:sp>
      <p:sp>
        <p:nvSpPr>
          <p:cNvPr id="64" name="Rectangle 63"/>
          <p:cNvSpPr/>
          <p:nvPr/>
        </p:nvSpPr>
        <p:spPr>
          <a:xfrm>
            <a:off x="5175053" y="3119095"/>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65" name="Rectangle 64"/>
          <p:cNvSpPr/>
          <p:nvPr/>
        </p:nvSpPr>
        <p:spPr>
          <a:xfrm>
            <a:off x="4640334" y="2764188"/>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(5,6,7)</a:t>
            </a:r>
          </a:p>
        </p:txBody>
      </p:sp>
      <p:sp>
        <p:nvSpPr>
          <p:cNvPr id="66" name="Rectangle 65"/>
          <p:cNvSpPr/>
          <p:nvPr/>
        </p:nvSpPr>
        <p:spPr>
          <a:xfrm>
            <a:off x="5164755" y="2763972"/>
            <a:ext cx="528014" cy="253524"/>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kern="0" dirty="0">
                <a:solidFill>
                  <a:sysClr val="windowText" lastClr="000000"/>
                </a:solidFill>
              </a:rPr>
              <a:t>(4,3)</a:t>
            </a:r>
          </a:p>
        </p:txBody>
      </p:sp>
      <p:sp>
        <p:nvSpPr>
          <p:cNvPr id="67" name="Rectangle 66"/>
          <p:cNvSpPr/>
          <p:nvPr/>
        </p:nvSpPr>
        <p:spPr>
          <a:xfrm>
            <a:off x="5175373" y="332876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68" name="Rectangle 67"/>
          <p:cNvSpPr/>
          <p:nvPr/>
        </p:nvSpPr>
        <p:spPr>
          <a:xfrm>
            <a:off x="5175373" y="344057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69" name="Rectangle 68"/>
          <p:cNvSpPr/>
          <p:nvPr/>
        </p:nvSpPr>
        <p:spPr>
          <a:xfrm>
            <a:off x="5175373" y="3547206"/>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70" name="Rectangle 69"/>
          <p:cNvSpPr/>
          <p:nvPr/>
        </p:nvSpPr>
        <p:spPr>
          <a:xfrm>
            <a:off x="4644805" y="3864775"/>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71" name="Rectangle 70"/>
          <p:cNvSpPr/>
          <p:nvPr/>
        </p:nvSpPr>
        <p:spPr>
          <a:xfrm>
            <a:off x="4644805" y="3968560"/>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6" name="Slide Number Placeholder 5"/>
          <p:cNvSpPr>
            <a:spLocks noGrp="1"/>
          </p:cNvSpPr>
          <p:nvPr>
            <p:ph type="sldNum" sz="quarter" idx="12"/>
          </p:nvPr>
        </p:nvSpPr>
        <p:spPr/>
        <p:txBody>
          <a:bodyPr/>
          <a:lstStyle/>
          <a:p>
            <a:fld id="{61BA737E-4C38-4B49-BAFF-3950B3257663}" type="slidenum">
              <a:rPr lang="en-US" smtClean="0"/>
              <a:t>7</a:t>
            </a:fld>
            <a:endParaRPr lang="en-US"/>
          </a:p>
        </p:txBody>
      </p:sp>
      <p:sp>
        <p:nvSpPr>
          <p:cNvPr id="162" name="Content Placeholder 2"/>
          <p:cNvSpPr txBox="1">
            <a:spLocks/>
          </p:cNvSpPr>
          <p:nvPr/>
        </p:nvSpPr>
        <p:spPr>
          <a:xfrm>
            <a:off x="1328553" y="4986594"/>
            <a:ext cx="6814992" cy="1021325"/>
          </a:xfrm>
          <a:prstGeom prst="rect">
            <a:avLst/>
          </a:prstGeom>
          <a:ln w="38100">
            <a:solidFill>
              <a:schemeClr val="accent1"/>
            </a:solidFill>
          </a:ln>
        </p:spPr>
        <p:txBody>
          <a:bodyPr vert="horz" lIns="91440" tIns="45720" rIns="91440" bIns="45720" rtlCol="0" anchor="ctr">
            <a:norm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dirty="0">
                <a:latin typeface="Calibri" charset="0"/>
                <a:ea typeface="Calibri" charset="0"/>
                <a:cs typeface="Calibri" charset="0"/>
              </a:rPr>
              <a:t>From the </a:t>
            </a:r>
            <a:r>
              <a:rPr lang="en-US" b="1" dirty="0">
                <a:solidFill>
                  <a:srgbClr val="FF0000"/>
                </a:solidFill>
                <a:latin typeface="Calibri" charset="0"/>
                <a:ea typeface="Calibri" charset="0"/>
                <a:cs typeface="Calibri" charset="0"/>
              </a:rPr>
              <a:t>preempting</a:t>
            </a:r>
            <a:r>
              <a:rPr lang="en-US" dirty="0">
                <a:solidFill>
                  <a:srgbClr val="FF0000"/>
                </a:solidFill>
                <a:latin typeface="Calibri" charset="0"/>
                <a:ea typeface="Calibri" charset="0"/>
                <a:cs typeface="Calibri" charset="0"/>
              </a:rPr>
              <a:t> </a:t>
            </a:r>
            <a:r>
              <a:rPr lang="en-US" dirty="0">
                <a:latin typeface="Calibri" charset="0"/>
                <a:ea typeface="Calibri" charset="0"/>
                <a:cs typeface="Calibri" charset="0"/>
              </a:rPr>
              <a:t>task perspective </a:t>
            </a:r>
            <a:br>
              <a:rPr lang="en-US" dirty="0">
                <a:latin typeface="Calibri" charset="0"/>
                <a:ea typeface="Calibri" charset="0"/>
                <a:cs typeface="Calibri" charset="0"/>
              </a:rPr>
            </a:br>
            <a:r>
              <a:rPr lang="en-US" dirty="0" err="1">
                <a:latin typeface="Calibri" charset="0"/>
                <a:ea typeface="Calibri" charset="0"/>
                <a:cs typeface="Calibri" charset="0"/>
              </a:rPr>
              <a:t>CRPD</a:t>
            </a:r>
            <a:r>
              <a:rPr lang="en-US" baseline="-25000" dirty="0" err="1">
                <a:latin typeface="Calibri" charset="0"/>
                <a:ea typeface="Calibri" charset="0"/>
                <a:cs typeface="Calibri" charset="0"/>
              </a:rPr>
              <a:t>i,j</a:t>
            </a:r>
            <a:r>
              <a:rPr lang="en-US" dirty="0">
                <a:latin typeface="Calibri" charset="0"/>
                <a:ea typeface="Calibri" charset="0"/>
                <a:cs typeface="Calibri" charset="0"/>
              </a:rPr>
              <a:t> &lt;= |</a:t>
            </a:r>
            <a:r>
              <a:rPr lang="en-US" dirty="0" err="1">
                <a:latin typeface="Calibri" charset="0"/>
                <a:ea typeface="Calibri" charset="0"/>
                <a:cs typeface="Calibri" charset="0"/>
              </a:rPr>
              <a:t>ECB</a:t>
            </a:r>
            <a:r>
              <a:rPr lang="en-US" baseline="-25000" dirty="0" err="1">
                <a:latin typeface="Calibri" charset="0"/>
                <a:ea typeface="Calibri" charset="0"/>
                <a:cs typeface="Calibri" charset="0"/>
              </a:rPr>
              <a:t>j</a:t>
            </a:r>
            <a:r>
              <a:rPr lang="en-US" dirty="0">
                <a:latin typeface="Calibri" charset="0"/>
                <a:ea typeface="Calibri" charset="0"/>
                <a:cs typeface="Calibri" charset="0"/>
              </a:rPr>
              <a:t>| * BRT</a:t>
            </a:r>
          </a:p>
        </p:txBody>
      </p:sp>
      <p:sp>
        <p:nvSpPr>
          <p:cNvPr id="163" name="Left Brace 162"/>
          <p:cNvSpPr/>
          <p:nvPr/>
        </p:nvSpPr>
        <p:spPr>
          <a:xfrm rot="10800000">
            <a:off x="5707585" y="3342391"/>
            <a:ext cx="349777" cy="719823"/>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5" name="Rounded Rectangle 4"/>
          <p:cNvSpPr/>
          <p:nvPr/>
        </p:nvSpPr>
        <p:spPr>
          <a:xfrm>
            <a:off x="6066433" y="3409910"/>
            <a:ext cx="842210" cy="584784"/>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ECBs</a:t>
            </a:r>
          </a:p>
        </p:txBody>
      </p:sp>
      <p:sp>
        <p:nvSpPr>
          <p:cNvPr id="4" name="Title 3"/>
          <p:cNvSpPr>
            <a:spLocks noGrp="1"/>
          </p:cNvSpPr>
          <p:nvPr>
            <p:ph type="title"/>
          </p:nvPr>
        </p:nvSpPr>
        <p:spPr/>
        <p:txBody>
          <a:bodyPr>
            <a:noAutofit/>
          </a:bodyPr>
          <a:lstStyle/>
          <a:p>
            <a:pPr algn="l"/>
            <a:r>
              <a:rPr lang="en-US" sz="3600" dirty="0"/>
              <a:t>How are CRPDs Calculated?</a:t>
            </a:r>
            <a:br>
              <a:rPr lang="en-US" sz="3600" dirty="0"/>
            </a:br>
            <a:r>
              <a:rPr lang="en-US" sz="3600" dirty="0"/>
              <a:t>Use Preempting Task</a:t>
            </a:r>
          </a:p>
        </p:txBody>
      </p:sp>
    </p:spTree>
    <p:extLst>
      <p:ext uri="{BB962C8B-B14F-4D97-AF65-F5344CB8AC3E}">
        <p14:creationId xmlns:p14="http://schemas.microsoft.com/office/powerpoint/2010/main" val="153650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6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6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6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6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6"/>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5"/>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38"/>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41"/>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42"/>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43"/>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44"/>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45"/>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47"/>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48"/>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49"/>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50"/>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1"/>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52"/>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53"/>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54"/>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55"/>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56"/>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58"/>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59"/>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64"/>
                                        </p:tgtEl>
                                        <p:attrNameLst>
                                          <p:attrName>style.visibility</p:attrName>
                                        </p:attrNameLst>
                                      </p:cBhvr>
                                      <p:to>
                                        <p:strVal val="visible"/>
                                      </p:to>
                                    </p:set>
                                  </p:childTnLst>
                                </p:cTn>
                              </p:par>
                              <p:par>
                                <p:cTn id="130" presetID="1" presetClass="entr" presetSubtype="0" fill="hold" grpId="0" nodeType="withEffect">
                                  <p:stCondLst>
                                    <p:cond delay="0"/>
                                  </p:stCondLst>
                                  <p:childTnLst>
                                    <p:set>
                                      <p:cBhvr>
                                        <p:cTn id="131" dur="1" fill="hold">
                                          <p:stCondLst>
                                            <p:cond delay="0"/>
                                          </p:stCondLst>
                                        </p:cTn>
                                        <p:tgtEl>
                                          <p:spTgt spid="65"/>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66"/>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70"/>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71"/>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mph" presetSubtype="1" nodeType="clickEffect">
                                  <p:stCondLst>
                                    <p:cond delay="0"/>
                                  </p:stCondLst>
                                  <p:childTnLst>
                                    <p:set>
                                      <p:cBhvr>
                                        <p:cTn id="141" dur="indefinite"/>
                                        <p:tgtEl>
                                          <p:spTgt spid="67"/>
                                        </p:tgtEl>
                                        <p:attrNameLst>
                                          <p:attrName>fillcolor</p:attrName>
                                        </p:attrNameLst>
                                      </p:cBhvr>
                                      <p:to>
                                        <p:clrVal>
                                          <a:schemeClr val="accent2"/>
                                        </p:clrVal>
                                      </p:to>
                                    </p:set>
                                    <p:set>
                                      <p:cBhvr>
                                        <p:cTn id="142" dur="indefinite"/>
                                        <p:tgtEl>
                                          <p:spTgt spid="67"/>
                                        </p:tgtEl>
                                        <p:attrNameLst>
                                          <p:attrName>fill.type</p:attrName>
                                        </p:attrNameLst>
                                      </p:cBhvr>
                                      <p:to>
                                        <p:strVal val="solid"/>
                                      </p:to>
                                    </p:set>
                                    <p:set>
                                      <p:cBhvr>
                                        <p:cTn id="143" dur="indefinite"/>
                                        <p:tgtEl>
                                          <p:spTgt spid="67"/>
                                        </p:tgtEl>
                                        <p:attrNameLst>
                                          <p:attrName>fill.on</p:attrName>
                                        </p:attrNameLst>
                                      </p:cBhvr>
                                      <p:to>
                                        <p:strVal val="true"/>
                                      </p:to>
                                    </p:set>
                                  </p:childTnLst>
                                </p:cTn>
                              </p:par>
                              <p:par>
                                <p:cTn id="144" presetID="1" presetClass="emph" presetSubtype="1" nodeType="withEffect">
                                  <p:stCondLst>
                                    <p:cond delay="0"/>
                                  </p:stCondLst>
                                  <p:childTnLst>
                                    <p:set>
                                      <p:cBhvr>
                                        <p:cTn id="145" dur="indefinite"/>
                                        <p:tgtEl>
                                          <p:spTgt spid="68"/>
                                        </p:tgtEl>
                                        <p:attrNameLst>
                                          <p:attrName>fillcolor</p:attrName>
                                        </p:attrNameLst>
                                      </p:cBhvr>
                                      <p:to>
                                        <p:clrVal>
                                          <a:schemeClr val="accent2"/>
                                        </p:clrVal>
                                      </p:to>
                                    </p:set>
                                    <p:set>
                                      <p:cBhvr>
                                        <p:cTn id="146" dur="indefinite"/>
                                        <p:tgtEl>
                                          <p:spTgt spid="68"/>
                                        </p:tgtEl>
                                        <p:attrNameLst>
                                          <p:attrName>fill.type</p:attrName>
                                        </p:attrNameLst>
                                      </p:cBhvr>
                                      <p:to>
                                        <p:strVal val="solid"/>
                                      </p:to>
                                    </p:set>
                                    <p:set>
                                      <p:cBhvr>
                                        <p:cTn id="147" dur="indefinite"/>
                                        <p:tgtEl>
                                          <p:spTgt spid="68"/>
                                        </p:tgtEl>
                                        <p:attrNameLst>
                                          <p:attrName>fill.on</p:attrName>
                                        </p:attrNameLst>
                                      </p:cBhvr>
                                      <p:to>
                                        <p:strVal val="true"/>
                                      </p:to>
                                    </p:set>
                                  </p:childTnLst>
                                </p:cTn>
                              </p:par>
                              <p:par>
                                <p:cTn id="148" presetID="1" presetClass="emph" presetSubtype="1" nodeType="withEffect">
                                  <p:stCondLst>
                                    <p:cond delay="0"/>
                                  </p:stCondLst>
                                  <p:childTnLst>
                                    <p:set>
                                      <p:cBhvr>
                                        <p:cTn id="149" dur="indefinite"/>
                                        <p:tgtEl>
                                          <p:spTgt spid="69"/>
                                        </p:tgtEl>
                                        <p:attrNameLst>
                                          <p:attrName>fillcolor</p:attrName>
                                        </p:attrNameLst>
                                      </p:cBhvr>
                                      <p:to>
                                        <p:clrVal>
                                          <a:schemeClr val="accent2"/>
                                        </p:clrVal>
                                      </p:to>
                                    </p:set>
                                    <p:set>
                                      <p:cBhvr>
                                        <p:cTn id="150" dur="indefinite"/>
                                        <p:tgtEl>
                                          <p:spTgt spid="69"/>
                                        </p:tgtEl>
                                        <p:attrNameLst>
                                          <p:attrName>fill.type</p:attrName>
                                        </p:attrNameLst>
                                      </p:cBhvr>
                                      <p:to>
                                        <p:strVal val="solid"/>
                                      </p:to>
                                    </p:set>
                                    <p:set>
                                      <p:cBhvr>
                                        <p:cTn id="151" dur="indefinite"/>
                                        <p:tgtEl>
                                          <p:spTgt spid="69"/>
                                        </p:tgtEl>
                                        <p:attrNameLst>
                                          <p:attrName>fill.on</p:attrName>
                                        </p:attrNameLst>
                                      </p:cBhvr>
                                      <p:to>
                                        <p:strVal val="true"/>
                                      </p:to>
                                    </p:set>
                                  </p:childTnLst>
                                </p:cTn>
                              </p:par>
                              <p:par>
                                <p:cTn id="152" presetID="1" presetClass="emph" presetSubtype="1" nodeType="withEffect">
                                  <p:stCondLst>
                                    <p:cond delay="0"/>
                                  </p:stCondLst>
                                  <p:childTnLst>
                                    <p:set>
                                      <p:cBhvr>
                                        <p:cTn id="153" dur="indefinite"/>
                                        <p:tgtEl>
                                          <p:spTgt spid="61"/>
                                        </p:tgtEl>
                                        <p:attrNameLst>
                                          <p:attrName>fillcolor</p:attrName>
                                        </p:attrNameLst>
                                      </p:cBhvr>
                                      <p:to>
                                        <p:clrVal>
                                          <a:schemeClr val="accent2"/>
                                        </p:clrVal>
                                      </p:to>
                                    </p:set>
                                    <p:set>
                                      <p:cBhvr>
                                        <p:cTn id="154" dur="indefinite"/>
                                        <p:tgtEl>
                                          <p:spTgt spid="61"/>
                                        </p:tgtEl>
                                        <p:attrNameLst>
                                          <p:attrName>fill.type</p:attrName>
                                        </p:attrNameLst>
                                      </p:cBhvr>
                                      <p:to>
                                        <p:strVal val="solid"/>
                                      </p:to>
                                    </p:set>
                                    <p:set>
                                      <p:cBhvr>
                                        <p:cTn id="155" dur="indefinite"/>
                                        <p:tgtEl>
                                          <p:spTgt spid="61"/>
                                        </p:tgtEl>
                                        <p:attrNameLst>
                                          <p:attrName>fill.on</p:attrName>
                                        </p:attrNameLst>
                                      </p:cBhvr>
                                      <p:to>
                                        <p:strVal val="true"/>
                                      </p:to>
                                    </p:set>
                                  </p:childTnLst>
                                </p:cTn>
                              </p:par>
                              <p:par>
                                <p:cTn id="156" presetID="1" presetClass="emph" presetSubtype="1" nodeType="withEffect">
                                  <p:stCondLst>
                                    <p:cond delay="0"/>
                                  </p:stCondLst>
                                  <p:childTnLst>
                                    <p:set>
                                      <p:cBhvr>
                                        <p:cTn id="157" dur="indefinite"/>
                                        <p:tgtEl>
                                          <p:spTgt spid="62"/>
                                        </p:tgtEl>
                                        <p:attrNameLst>
                                          <p:attrName>fillcolor</p:attrName>
                                        </p:attrNameLst>
                                      </p:cBhvr>
                                      <p:to>
                                        <p:clrVal>
                                          <a:schemeClr val="accent2"/>
                                        </p:clrVal>
                                      </p:to>
                                    </p:set>
                                    <p:set>
                                      <p:cBhvr>
                                        <p:cTn id="158" dur="indefinite"/>
                                        <p:tgtEl>
                                          <p:spTgt spid="62"/>
                                        </p:tgtEl>
                                        <p:attrNameLst>
                                          <p:attrName>fill.type</p:attrName>
                                        </p:attrNameLst>
                                      </p:cBhvr>
                                      <p:to>
                                        <p:strVal val="solid"/>
                                      </p:to>
                                    </p:set>
                                    <p:set>
                                      <p:cBhvr>
                                        <p:cTn id="159" dur="indefinite"/>
                                        <p:tgtEl>
                                          <p:spTgt spid="62"/>
                                        </p:tgtEl>
                                        <p:attrNameLst>
                                          <p:attrName>fill.on</p:attrName>
                                        </p:attrNameLst>
                                      </p:cBhvr>
                                      <p:to>
                                        <p:strVal val="true"/>
                                      </p:to>
                                    </p:set>
                                  </p:childTnLst>
                                </p:cTn>
                              </p:par>
                              <p:par>
                                <p:cTn id="160" presetID="1" presetClass="emph" presetSubtype="1" nodeType="withEffect">
                                  <p:stCondLst>
                                    <p:cond delay="0"/>
                                  </p:stCondLst>
                                  <p:childTnLst>
                                    <p:set>
                                      <p:cBhvr>
                                        <p:cTn id="161" dur="indefinite"/>
                                        <p:tgtEl>
                                          <p:spTgt spid="63"/>
                                        </p:tgtEl>
                                        <p:attrNameLst>
                                          <p:attrName>fillcolor</p:attrName>
                                        </p:attrNameLst>
                                      </p:cBhvr>
                                      <p:to>
                                        <p:clrVal>
                                          <a:schemeClr val="accent2"/>
                                        </p:clrVal>
                                      </p:to>
                                    </p:set>
                                    <p:set>
                                      <p:cBhvr>
                                        <p:cTn id="162" dur="indefinite"/>
                                        <p:tgtEl>
                                          <p:spTgt spid="63"/>
                                        </p:tgtEl>
                                        <p:attrNameLst>
                                          <p:attrName>fill.type</p:attrName>
                                        </p:attrNameLst>
                                      </p:cBhvr>
                                      <p:to>
                                        <p:strVal val="solid"/>
                                      </p:to>
                                    </p:set>
                                    <p:set>
                                      <p:cBhvr>
                                        <p:cTn id="163" dur="indefinite"/>
                                        <p:tgtEl>
                                          <p:spTgt spid="63"/>
                                        </p:tgtEl>
                                        <p:attrNameLst>
                                          <p:attrName>fill.on</p:attrName>
                                        </p:attrNameLst>
                                      </p:cBhvr>
                                      <p:to>
                                        <p:strVal val="true"/>
                                      </p:to>
                                    </p:set>
                                  </p:childTnLst>
                                </p:cTn>
                              </p:par>
                              <p:par>
                                <p:cTn id="164" presetID="1" presetClass="emph" presetSubtype="1" nodeType="withEffect">
                                  <p:stCondLst>
                                    <p:cond delay="0"/>
                                  </p:stCondLst>
                                  <p:childTnLst>
                                    <p:set>
                                      <p:cBhvr>
                                        <p:cTn id="165" dur="indefinite"/>
                                        <p:tgtEl>
                                          <p:spTgt spid="60"/>
                                        </p:tgtEl>
                                        <p:attrNameLst>
                                          <p:attrName>fillcolor</p:attrName>
                                        </p:attrNameLst>
                                      </p:cBhvr>
                                      <p:to>
                                        <p:clrVal>
                                          <a:schemeClr val="accent2"/>
                                        </p:clrVal>
                                      </p:to>
                                    </p:set>
                                    <p:set>
                                      <p:cBhvr>
                                        <p:cTn id="166" dur="indefinite"/>
                                        <p:tgtEl>
                                          <p:spTgt spid="60"/>
                                        </p:tgtEl>
                                        <p:attrNameLst>
                                          <p:attrName>fill.type</p:attrName>
                                        </p:attrNameLst>
                                      </p:cBhvr>
                                      <p:to>
                                        <p:strVal val="solid"/>
                                      </p:to>
                                    </p:set>
                                    <p:set>
                                      <p:cBhvr>
                                        <p:cTn id="167" dur="indefinite"/>
                                        <p:tgtEl>
                                          <p:spTgt spid="60"/>
                                        </p:tgtEl>
                                        <p:attrNameLst>
                                          <p:attrName>fill.on</p:attrName>
                                        </p:attrNameLst>
                                      </p:cBhvr>
                                      <p:to>
                                        <p:strVal val="true"/>
                                      </p:to>
                                    </p:set>
                                  </p:childTnLst>
                                </p:cTn>
                              </p:par>
                              <p:par>
                                <p:cTn id="168" presetID="1" presetClass="entr" presetSubtype="0" fill="hold" grpId="0" nodeType="withEffect">
                                  <p:stCondLst>
                                    <p:cond delay="0"/>
                                  </p:stCondLst>
                                  <p:childTnLst>
                                    <p:set>
                                      <p:cBhvr>
                                        <p:cTn id="169" dur="1" fill="hold">
                                          <p:stCondLst>
                                            <p:cond delay="0"/>
                                          </p:stCondLst>
                                        </p:cTn>
                                        <p:tgtEl>
                                          <p:spTgt spid="5"/>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163"/>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grpId="0" nodeType="clickEffect">
                                  <p:stCondLst>
                                    <p:cond delay="0"/>
                                  </p:stCondLst>
                                  <p:childTnLst>
                                    <p:set>
                                      <p:cBhvr>
                                        <p:cTn id="175" dur="1" fill="hold">
                                          <p:stCondLst>
                                            <p:cond delay="0"/>
                                          </p:stCondLst>
                                        </p:cTn>
                                        <p:tgtEl>
                                          <p:spTgt spid="3">
                                            <p:txEl>
                                              <p:pRg st="8" end="8"/>
                                            </p:txEl>
                                          </p:spTgt>
                                        </p:tgtEl>
                                        <p:attrNameLst>
                                          <p:attrName>style.visibility</p:attrName>
                                        </p:attrNameLst>
                                      </p:cBhvr>
                                      <p:to>
                                        <p:strVal val="visible"/>
                                      </p:to>
                                    </p:set>
                                  </p:childTnLst>
                                </p:cTn>
                              </p:par>
                            </p:childTnLst>
                          </p:cTn>
                        </p:par>
                        <p:par>
                          <p:cTn id="176" fill="hold">
                            <p:stCondLst>
                              <p:cond delay="0"/>
                            </p:stCondLst>
                            <p:childTnLst>
                              <p:par>
                                <p:cTn id="177" presetID="1" presetClass="entr" presetSubtype="0" fill="hold" grpId="0" nodeType="afterEffect">
                                  <p:stCondLst>
                                    <p:cond delay="0"/>
                                  </p:stCondLst>
                                  <p:childTnLst>
                                    <p:set>
                                      <p:cBhvr>
                                        <p:cTn id="178" dur="1" fill="hold">
                                          <p:stCondLst>
                                            <p:cond delay="0"/>
                                          </p:stCondLst>
                                        </p:cTn>
                                        <p:tgtEl>
                                          <p:spTgt spid="162">
                                            <p:bg/>
                                          </p:spTgt>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p:bldP spid="46" grpId="0" animBg="1"/>
      <p:bldP spid="47" grpId="0" animBg="1"/>
      <p:bldP spid="48" grpId="0" animBg="1"/>
      <p:bldP spid="49" grpId="0" animBg="1"/>
      <p:bldP spid="50" grpId="0" animBg="1"/>
      <p:bldP spid="51" grpId="0"/>
      <p:bldP spid="52" grpId="0"/>
      <p:bldP spid="53" grpId="0"/>
      <p:bldP spid="54" grpId="0"/>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162" grpId="0" uiExpand="1" build="p" animBg="1"/>
      <p:bldP spid="16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a:t>Number of </a:t>
            </a:r>
            <a:r>
              <a:rPr lang="en-US" sz="1800" b="1" dirty="0"/>
              <a:t>UCBs</a:t>
            </a:r>
            <a:r>
              <a:rPr lang="en-US" sz="1800" dirty="0"/>
              <a:t> of the </a:t>
            </a:r>
            <a:r>
              <a:rPr lang="en-US" sz="1800" b="1" dirty="0"/>
              <a:t>preempted</a:t>
            </a:r>
            <a:r>
              <a:rPr lang="en-US" sz="1800" dirty="0"/>
              <a:t> task upper bound the CRPD it can </a:t>
            </a:r>
            <a:r>
              <a:rPr lang="en-US" sz="1800" b="1" dirty="0"/>
              <a:t>suffer</a:t>
            </a:r>
          </a:p>
          <a:p>
            <a:r>
              <a:rPr lang="en-US" sz="1800" dirty="0"/>
              <a:t>Number of </a:t>
            </a:r>
            <a:r>
              <a:rPr lang="en-US" sz="1800" b="1" dirty="0"/>
              <a:t>ECBs</a:t>
            </a:r>
            <a:r>
              <a:rPr lang="en-US" sz="1800" dirty="0"/>
              <a:t> of the </a:t>
            </a:r>
            <a:r>
              <a:rPr lang="en-US" sz="1800" b="1" dirty="0"/>
              <a:t>preempting</a:t>
            </a:r>
            <a:r>
              <a:rPr lang="en-US" sz="1800" dirty="0"/>
              <a:t> task upper bound the CRPD it can </a:t>
            </a:r>
            <a:r>
              <a:rPr lang="en-US" sz="1800" b="1" dirty="0"/>
              <a:t>cause</a:t>
            </a:r>
            <a:endParaRPr lang="en-US" sz="1800" dirty="0"/>
          </a:p>
          <a:p>
            <a:endParaRPr lang="en-US" sz="1800" dirty="0"/>
          </a:p>
          <a:p>
            <a:endParaRPr lang="en-US" sz="1800" baseline="-25000" dirty="0"/>
          </a:p>
          <a:p>
            <a:endParaRPr lang="en-US" sz="1800" dirty="0"/>
          </a:p>
        </p:txBody>
      </p:sp>
      <p:sp>
        <p:nvSpPr>
          <p:cNvPr id="6" name="Slide Number Placeholder 5"/>
          <p:cNvSpPr>
            <a:spLocks noGrp="1"/>
          </p:cNvSpPr>
          <p:nvPr>
            <p:ph type="sldNum" sz="quarter" idx="12"/>
          </p:nvPr>
        </p:nvSpPr>
        <p:spPr/>
        <p:txBody>
          <a:bodyPr/>
          <a:lstStyle/>
          <a:p>
            <a:fld id="{61BA737E-4C38-4B49-BAFF-3950B3257663}" type="slidenum">
              <a:rPr lang="en-US" smtClean="0"/>
              <a:t>8</a:t>
            </a:fld>
            <a:endParaRPr lang="en-US"/>
          </a:p>
        </p:txBody>
      </p:sp>
      <p:sp>
        <p:nvSpPr>
          <p:cNvPr id="145" name="Content Placeholder 2"/>
          <p:cNvSpPr txBox="1">
            <a:spLocks/>
          </p:cNvSpPr>
          <p:nvPr/>
        </p:nvSpPr>
        <p:spPr>
          <a:xfrm>
            <a:off x="1158240" y="4717383"/>
            <a:ext cx="7210697" cy="1021325"/>
          </a:xfrm>
          <a:prstGeom prst="rect">
            <a:avLst/>
          </a:prstGeom>
          <a:ln w="38100">
            <a:solidFill>
              <a:schemeClr val="accent1"/>
            </a:solidFill>
          </a:ln>
        </p:spPr>
        <p:txBody>
          <a:bodyPr vert="horz" lIns="91440" tIns="45720" rIns="91440" bIns="45720" rtlCol="0" anchor="ctr">
            <a:normAutofit fontScale="92500"/>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dirty="0">
                <a:latin typeface="Calibri" charset="0"/>
                <a:ea typeface="Calibri" charset="0"/>
                <a:cs typeface="Calibri" charset="0"/>
              </a:rPr>
              <a:t>Calculating CRPD using both </a:t>
            </a:r>
            <a:r>
              <a:rPr lang="en-US" b="1" dirty="0">
                <a:solidFill>
                  <a:srgbClr val="FF0000"/>
                </a:solidFill>
                <a:latin typeface="Calibri" charset="0"/>
                <a:ea typeface="Calibri" charset="0"/>
                <a:cs typeface="Calibri" charset="0"/>
              </a:rPr>
              <a:t>preempted </a:t>
            </a:r>
            <a:r>
              <a:rPr lang="en-US" b="1" dirty="0">
                <a:latin typeface="Calibri" charset="0"/>
                <a:ea typeface="Calibri" charset="0"/>
                <a:cs typeface="Calibri" charset="0"/>
              </a:rPr>
              <a:t>and</a:t>
            </a:r>
            <a:r>
              <a:rPr lang="en-US" b="1" dirty="0">
                <a:solidFill>
                  <a:srgbClr val="FF0000"/>
                </a:solidFill>
                <a:latin typeface="Calibri" charset="0"/>
                <a:ea typeface="Calibri" charset="0"/>
                <a:cs typeface="Calibri" charset="0"/>
              </a:rPr>
              <a:t> preempting </a:t>
            </a:r>
            <a:r>
              <a:rPr lang="en-US" dirty="0">
                <a:latin typeface="Calibri" charset="0"/>
                <a:ea typeface="Calibri" charset="0"/>
                <a:cs typeface="Calibri" charset="0"/>
              </a:rPr>
              <a:t>task</a:t>
            </a:r>
            <a:br>
              <a:rPr lang="en-US" dirty="0">
                <a:latin typeface="Calibri" charset="0"/>
                <a:ea typeface="Calibri" charset="0"/>
                <a:cs typeface="Calibri" charset="0"/>
              </a:rPr>
            </a:br>
            <a:r>
              <a:rPr lang="en-US" dirty="0" err="1">
                <a:latin typeface="Calibri" charset="0"/>
                <a:ea typeface="Calibri" charset="0"/>
                <a:cs typeface="Calibri" charset="0"/>
              </a:rPr>
              <a:t>CRPD</a:t>
            </a:r>
            <a:r>
              <a:rPr lang="en-US" baseline="-25000" dirty="0" err="1">
                <a:latin typeface="Calibri" charset="0"/>
                <a:ea typeface="Calibri" charset="0"/>
                <a:cs typeface="Calibri" charset="0"/>
              </a:rPr>
              <a:t>i,j</a:t>
            </a:r>
            <a:r>
              <a:rPr lang="en-US" dirty="0">
                <a:latin typeface="Calibri" charset="0"/>
                <a:ea typeface="Calibri" charset="0"/>
                <a:cs typeface="Calibri" charset="0"/>
              </a:rPr>
              <a:t> &lt;= |</a:t>
            </a:r>
            <a:r>
              <a:rPr lang="en-US" dirty="0" err="1">
                <a:latin typeface="Calibri" charset="0"/>
                <a:ea typeface="Calibri" charset="0"/>
                <a:cs typeface="Calibri" charset="0"/>
              </a:rPr>
              <a:t>UCB</a:t>
            </a:r>
            <a:r>
              <a:rPr lang="en-US" baseline="-25000" dirty="0" err="1">
                <a:latin typeface="Calibri" charset="0"/>
                <a:ea typeface="Calibri" charset="0"/>
                <a:cs typeface="Calibri" charset="0"/>
              </a:rPr>
              <a:t>i</a:t>
            </a:r>
            <a:r>
              <a:rPr lang="en-US" baseline="-25000" dirty="0">
                <a:latin typeface="Calibri" charset="0"/>
                <a:ea typeface="Calibri" charset="0"/>
                <a:cs typeface="Calibri" charset="0"/>
              </a:rPr>
              <a:t>   </a:t>
            </a:r>
            <a:r>
              <a:rPr lang="en-US" dirty="0">
                <a:latin typeface="Calibri" charset="0"/>
                <a:ea typeface="Calibri" charset="0"/>
                <a:cs typeface="Calibri" charset="0"/>
              </a:rPr>
              <a:t> </a:t>
            </a:r>
            <a:r>
              <a:rPr lang="en-US" dirty="0">
                <a:latin typeface="Calibri" panose="020F0502020204030204" pitchFamily="34" charset="0"/>
                <a:ea typeface="Calibri" charset="0"/>
                <a:cs typeface="Calibri" charset="0"/>
              </a:rPr>
              <a:t>∩ </a:t>
            </a:r>
            <a:r>
              <a:rPr lang="en-US" dirty="0" err="1">
                <a:latin typeface="Calibri" charset="0"/>
                <a:ea typeface="Calibri" charset="0"/>
                <a:cs typeface="Calibri" charset="0"/>
              </a:rPr>
              <a:t>ECB</a:t>
            </a:r>
            <a:r>
              <a:rPr lang="en-US" baseline="-25000" dirty="0" err="1">
                <a:latin typeface="Calibri" charset="0"/>
                <a:ea typeface="Calibri" charset="0"/>
                <a:cs typeface="Calibri" charset="0"/>
              </a:rPr>
              <a:t>j</a:t>
            </a:r>
            <a:r>
              <a:rPr lang="en-US" dirty="0">
                <a:latin typeface="Calibri" charset="0"/>
                <a:ea typeface="Calibri" charset="0"/>
                <a:cs typeface="Calibri" charset="0"/>
              </a:rPr>
              <a:t>|  * BRT</a:t>
            </a:r>
          </a:p>
        </p:txBody>
      </p:sp>
      <p:sp>
        <p:nvSpPr>
          <p:cNvPr id="146" name="Oval 145"/>
          <p:cNvSpPr/>
          <p:nvPr/>
        </p:nvSpPr>
        <p:spPr>
          <a:xfrm>
            <a:off x="4380595" y="2731038"/>
            <a:ext cx="1629689" cy="162354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kern="0">
              <a:solidFill>
                <a:sysClr val="windowText" lastClr="000000"/>
              </a:solidFill>
            </a:endParaRPr>
          </a:p>
        </p:txBody>
      </p:sp>
      <p:sp>
        <p:nvSpPr>
          <p:cNvPr id="147" name="Oval 146"/>
          <p:cNvSpPr/>
          <p:nvPr/>
        </p:nvSpPr>
        <p:spPr>
          <a:xfrm>
            <a:off x="3411887" y="2887897"/>
            <a:ext cx="1439876" cy="1422112"/>
          </a:xfrm>
          <a:prstGeom prst="ellipse">
            <a:avLst/>
          </a:prstGeom>
          <a:solidFill>
            <a:schemeClr val="bg2">
              <a:lumMod val="65000"/>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kern="0">
              <a:solidFill>
                <a:sysClr val="windowText" lastClr="000000"/>
              </a:solidFill>
            </a:endParaRPr>
          </a:p>
        </p:txBody>
      </p:sp>
      <p:sp>
        <p:nvSpPr>
          <p:cNvPr id="148" name="TextBox 147"/>
          <p:cNvSpPr txBox="1"/>
          <p:nvPr/>
        </p:nvSpPr>
        <p:spPr>
          <a:xfrm>
            <a:off x="4954827" y="3171826"/>
            <a:ext cx="620957" cy="507831"/>
          </a:xfrm>
          <a:prstGeom prst="rect">
            <a:avLst/>
          </a:prstGeom>
          <a:noFill/>
        </p:spPr>
        <p:txBody>
          <a:bodyPr wrap="square" rtlCol="0">
            <a:spAutoFit/>
          </a:bodyPr>
          <a:lstStyle/>
          <a:p>
            <a:r>
              <a:rPr lang="en-US" sz="1200" b="1" kern="0" dirty="0">
                <a:solidFill>
                  <a:sysClr val="windowText" lastClr="000000"/>
                </a:solidFill>
              </a:rPr>
              <a:t>    </a:t>
            </a:r>
            <a:r>
              <a:rPr lang="en-US" sz="1500" b="1" kern="0" dirty="0">
                <a:solidFill>
                  <a:sysClr val="windowText" lastClr="000000"/>
                </a:solidFill>
              </a:rPr>
              <a:t>ECBs </a:t>
            </a:r>
          </a:p>
        </p:txBody>
      </p:sp>
      <p:sp>
        <p:nvSpPr>
          <p:cNvPr id="149" name="TextBox 148"/>
          <p:cNvSpPr txBox="1"/>
          <p:nvPr/>
        </p:nvSpPr>
        <p:spPr>
          <a:xfrm>
            <a:off x="3727608" y="3136954"/>
            <a:ext cx="651137" cy="692497"/>
          </a:xfrm>
          <a:prstGeom prst="rect">
            <a:avLst/>
          </a:prstGeom>
          <a:noFill/>
        </p:spPr>
        <p:txBody>
          <a:bodyPr wrap="square" rtlCol="0">
            <a:spAutoFit/>
          </a:bodyPr>
          <a:lstStyle/>
          <a:p>
            <a:r>
              <a:rPr lang="en-US" sz="1500" b="1" kern="0" dirty="0">
                <a:solidFill>
                  <a:sysClr val="windowText" lastClr="000000"/>
                </a:solidFill>
              </a:rPr>
              <a:t>    UCBs </a:t>
            </a:r>
          </a:p>
          <a:p>
            <a:endParaRPr lang="en-US" sz="900" kern="0" dirty="0">
              <a:solidFill>
                <a:sysClr val="windowText" lastClr="000000"/>
              </a:solidFill>
            </a:endParaRPr>
          </a:p>
        </p:txBody>
      </p:sp>
      <p:sp>
        <p:nvSpPr>
          <p:cNvPr id="150" name="TextBox 149"/>
          <p:cNvSpPr txBox="1"/>
          <p:nvPr/>
        </p:nvSpPr>
        <p:spPr>
          <a:xfrm>
            <a:off x="4378746" y="3380392"/>
            <a:ext cx="558620" cy="415498"/>
          </a:xfrm>
          <a:prstGeom prst="rect">
            <a:avLst/>
          </a:prstGeom>
          <a:noFill/>
        </p:spPr>
        <p:txBody>
          <a:bodyPr wrap="square" rtlCol="0">
            <a:spAutoFit/>
          </a:bodyPr>
          <a:lstStyle/>
          <a:p>
            <a:r>
              <a:rPr lang="en-US" sz="1050" b="1" kern="0" dirty="0">
                <a:solidFill>
                  <a:srgbClr val="C00000"/>
                </a:solidFill>
              </a:rPr>
              <a:t>CRPD</a:t>
            </a:r>
          </a:p>
          <a:p>
            <a:endParaRPr lang="en-US" sz="1050" kern="0" dirty="0">
              <a:solidFill>
                <a:srgbClr val="C00000"/>
              </a:solidFill>
            </a:endParaRPr>
          </a:p>
        </p:txBody>
      </p:sp>
      <p:sp>
        <p:nvSpPr>
          <p:cNvPr id="151" name="TextBox 150"/>
          <p:cNvSpPr txBox="1"/>
          <p:nvPr/>
        </p:nvSpPr>
        <p:spPr>
          <a:xfrm>
            <a:off x="3418376" y="4276043"/>
            <a:ext cx="1362330" cy="253916"/>
          </a:xfrm>
          <a:prstGeom prst="rect">
            <a:avLst/>
          </a:prstGeom>
          <a:noFill/>
        </p:spPr>
        <p:txBody>
          <a:bodyPr wrap="square" rtlCol="0">
            <a:spAutoFit/>
          </a:bodyPr>
          <a:lstStyle/>
          <a:p>
            <a:r>
              <a:rPr lang="en-US" sz="1050" b="1" kern="0" dirty="0">
                <a:solidFill>
                  <a:sysClr val="windowText" lastClr="000000"/>
                </a:solidFill>
              </a:rPr>
              <a:t>    Preempted Task </a:t>
            </a:r>
          </a:p>
        </p:txBody>
      </p:sp>
      <p:sp>
        <p:nvSpPr>
          <p:cNvPr id="152" name="TextBox 151"/>
          <p:cNvSpPr txBox="1"/>
          <p:nvPr/>
        </p:nvSpPr>
        <p:spPr>
          <a:xfrm>
            <a:off x="4584138" y="4297734"/>
            <a:ext cx="1362330" cy="253916"/>
          </a:xfrm>
          <a:prstGeom prst="rect">
            <a:avLst/>
          </a:prstGeom>
          <a:noFill/>
        </p:spPr>
        <p:txBody>
          <a:bodyPr wrap="square" rtlCol="0">
            <a:spAutoFit/>
          </a:bodyPr>
          <a:lstStyle/>
          <a:p>
            <a:r>
              <a:rPr lang="en-US" sz="1050" b="1" kern="0" dirty="0">
                <a:solidFill>
                  <a:sysClr val="windowText" lastClr="000000"/>
                </a:solidFill>
              </a:rPr>
              <a:t>    Preempting Task </a:t>
            </a:r>
          </a:p>
        </p:txBody>
      </p:sp>
      <p:sp>
        <p:nvSpPr>
          <p:cNvPr id="2" name="Title 1"/>
          <p:cNvSpPr>
            <a:spLocks noGrp="1"/>
          </p:cNvSpPr>
          <p:nvPr>
            <p:ph type="title"/>
          </p:nvPr>
        </p:nvSpPr>
        <p:spPr/>
        <p:txBody>
          <a:bodyPr>
            <a:noAutofit/>
          </a:bodyPr>
          <a:lstStyle/>
          <a:p>
            <a:pPr algn="l"/>
            <a:r>
              <a:rPr lang="en-US" sz="3600" dirty="0"/>
              <a:t>How are CRPDs Calculated? Use Both Preempting and Preempted Task</a:t>
            </a:r>
          </a:p>
        </p:txBody>
      </p:sp>
    </p:spTree>
    <p:extLst>
      <p:ext uri="{BB962C8B-B14F-4D97-AF65-F5344CB8AC3E}">
        <p14:creationId xmlns:p14="http://schemas.microsoft.com/office/powerpoint/2010/main" val="9753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5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4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6"/>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4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52"/>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145">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45" grpId="0" uiExpand="1" build="p" animBg="1"/>
      <p:bldP spid="146" grpId="0" animBg="1"/>
      <p:bldP spid="147" grpId="0" animBg="1"/>
      <p:bldP spid="148" grpId="0"/>
      <p:bldP spid="149" grpId="0"/>
      <p:bldP spid="150" grpId="0"/>
      <p:bldP spid="151" grpId="0"/>
      <p:bldP spid="1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Many cache blocks </a:t>
            </a:r>
            <a:r>
              <a:rPr lang="en-US" sz="1800" b="1" dirty="0">
                <a:solidFill>
                  <a:srgbClr val="FF0000"/>
                </a:solidFill>
              </a:rPr>
              <a:t>remain</a:t>
            </a:r>
            <a:r>
              <a:rPr lang="en-US" sz="1800" dirty="0"/>
              <a:t> cached for </a:t>
            </a:r>
            <a:r>
              <a:rPr lang="en-US" sz="1800" b="1" dirty="0"/>
              <a:t>entire</a:t>
            </a:r>
            <a:r>
              <a:rPr lang="en-US" sz="1800" dirty="0"/>
              <a:t> </a:t>
            </a:r>
            <a:r>
              <a:rPr lang="en-US" sz="1800" b="1" dirty="0"/>
              <a:t>execution</a:t>
            </a:r>
            <a:r>
              <a:rPr lang="en-US" sz="1800" dirty="0"/>
              <a:t> of a task. </a:t>
            </a:r>
          </a:p>
          <a:p>
            <a:r>
              <a:rPr lang="en-US" sz="1800" dirty="0"/>
              <a:t>Cache blocks once cached and will never be evicted/invalidated by the task itself while it executes </a:t>
            </a:r>
            <a:r>
              <a:rPr lang="en-US" sz="1800" b="1" dirty="0">
                <a:solidFill>
                  <a:srgbClr val="FF0000"/>
                </a:solidFill>
              </a:rPr>
              <a:t>in</a:t>
            </a:r>
            <a:r>
              <a:rPr lang="en-US" sz="1800" dirty="0"/>
              <a:t> </a:t>
            </a:r>
            <a:r>
              <a:rPr lang="en-US" sz="1800" b="1" dirty="0">
                <a:solidFill>
                  <a:srgbClr val="FF0000"/>
                </a:solidFill>
              </a:rPr>
              <a:t>isolation</a:t>
            </a:r>
            <a:r>
              <a:rPr lang="en-US" sz="1800" b="1" dirty="0"/>
              <a:t> </a:t>
            </a:r>
            <a:r>
              <a:rPr lang="en-US" sz="1800" dirty="0"/>
              <a:t>are</a:t>
            </a:r>
            <a:r>
              <a:rPr lang="en-US" sz="1800" b="1" dirty="0"/>
              <a:t> </a:t>
            </a:r>
            <a:r>
              <a:rPr lang="en-US" sz="1800" b="1" dirty="0">
                <a:solidFill>
                  <a:srgbClr val="00B050"/>
                </a:solidFill>
              </a:rPr>
              <a:t>Persistent Cache Blocks (PCBs)</a:t>
            </a:r>
            <a:endParaRPr lang="en-US" sz="1800" dirty="0">
              <a:solidFill>
                <a:srgbClr val="00B050"/>
              </a:solidFill>
            </a:endParaRPr>
          </a:p>
          <a:p>
            <a:endParaRPr lang="en-US" sz="1800" dirty="0"/>
          </a:p>
          <a:p>
            <a:endParaRPr lang="en-US" sz="1800" b="1" baseline="-25000" dirty="0"/>
          </a:p>
          <a:p>
            <a:endParaRPr lang="en-US" sz="1500" baseline="-25000" dirty="0"/>
          </a:p>
          <a:p>
            <a:endParaRPr lang="en-US" b="1" dirty="0"/>
          </a:p>
          <a:p>
            <a:endParaRPr lang="en-US" b="1" dirty="0"/>
          </a:p>
          <a:p>
            <a:endParaRPr lang="en-US" b="1" dirty="0"/>
          </a:p>
          <a:p>
            <a:r>
              <a:rPr lang="en-US" sz="1800" dirty="0"/>
              <a:t>Some cache blocks are loaded </a:t>
            </a:r>
            <a:r>
              <a:rPr lang="en-US" sz="1800" b="1" dirty="0"/>
              <a:t>several</a:t>
            </a:r>
            <a:r>
              <a:rPr lang="en-US" sz="1800" dirty="0"/>
              <a:t> times during the execution of a task . </a:t>
            </a:r>
          </a:p>
          <a:p>
            <a:r>
              <a:rPr lang="en-US" sz="1800" dirty="0"/>
              <a:t>Cache blocks</a:t>
            </a:r>
            <a:r>
              <a:rPr lang="en-US" sz="1800" b="1" dirty="0"/>
              <a:t> </a:t>
            </a:r>
            <a:r>
              <a:rPr lang="en-US" sz="1800" dirty="0"/>
              <a:t>of a task that are </a:t>
            </a:r>
            <a:r>
              <a:rPr lang="en-US" sz="1800" b="1" dirty="0"/>
              <a:t>not persistent</a:t>
            </a:r>
            <a:r>
              <a:rPr lang="en-US" sz="1800" dirty="0"/>
              <a:t>  and may be </a:t>
            </a:r>
            <a:r>
              <a:rPr lang="en-US" sz="1800" b="1" dirty="0"/>
              <a:t>updated</a:t>
            </a:r>
            <a:r>
              <a:rPr lang="en-US" sz="1800" dirty="0"/>
              <a:t> during any job execution of a task are </a:t>
            </a:r>
            <a:r>
              <a:rPr lang="en-US" sz="1800" b="1" dirty="0">
                <a:solidFill>
                  <a:schemeClr val="accent2"/>
                </a:solidFill>
              </a:rPr>
              <a:t>non-Persistent Cache Blocks (</a:t>
            </a:r>
            <a:r>
              <a:rPr lang="en-US" sz="1800" b="1" dirty="0" err="1">
                <a:solidFill>
                  <a:schemeClr val="accent2"/>
                </a:solidFill>
              </a:rPr>
              <a:t>nPCBs</a:t>
            </a:r>
            <a:r>
              <a:rPr lang="en-US" sz="1800" b="1" dirty="0">
                <a:solidFill>
                  <a:schemeClr val="accent2"/>
                </a:solidFill>
              </a:rPr>
              <a:t>)</a:t>
            </a:r>
            <a:endParaRPr lang="en-US" sz="1800" b="1" baseline="-25000" dirty="0">
              <a:solidFill>
                <a:schemeClr val="accent2"/>
              </a:solidFill>
            </a:endParaRPr>
          </a:p>
        </p:txBody>
      </p:sp>
      <p:sp>
        <p:nvSpPr>
          <p:cNvPr id="13" name="TextBox 12"/>
          <p:cNvSpPr txBox="1"/>
          <p:nvPr/>
        </p:nvSpPr>
        <p:spPr>
          <a:xfrm>
            <a:off x="6376309" y="4495659"/>
            <a:ext cx="540060" cy="300082"/>
          </a:xfrm>
          <a:prstGeom prst="rect">
            <a:avLst/>
          </a:prstGeom>
          <a:noFill/>
        </p:spPr>
        <p:txBody>
          <a:bodyPr wrap="square" rtlCol="0">
            <a:spAutoFit/>
          </a:bodyPr>
          <a:lstStyle/>
          <a:p>
            <a:endParaRPr lang="en-US" sz="1350" kern="0" dirty="0">
              <a:solidFill>
                <a:sysClr val="windowText" lastClr="000000"/>
              </a:solidFill>
            </a:endParaRPr>
          </a:p>
        </p:txBody>
      </p:sp>
      <p:cxnSp>
        <p:nvCxnSpPr>
          <p:cNvPr id="15" name="Straight Arrow Connector 14"/>
          <p:cNvCxnSpPr/>
          <p:nvPr/>
        </p:nvCxnSpPr>
        <p:spPr>
          <a:xfrm flipV="1">
            <a:off x="3914596" y="2978646"/>
            <a:ext cx="1682010" cy="125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537483" y="2710549"/>
            <a:ext cx="333746" cy="300082"/>
          </a:xfrm>
          <a:prstGeom prst="rect">
            <a:avLst/>
          </a:prstGeom>
        </p:spPr>
        <p:txBody>
          <a:bodyPr wrap="none">
            <a:spAutoFit/>
          </a:bodyPr>
          <a:lstStyle/>
          <a:p>
            <a:r>
              <a:rPr lang="en-US" sz="1350" kern="0" dirty="0">
                <a:solidFill>
                  <a:sysClr val="windowText" lastClr="000000"/>
                </a:solidFill>
                <a:latin typeface="Calibri" panose="020F0502020204030204" pitchFamily="34" charset="0"/>
              </a:rPr>
              <a:t>Ƭ</a:t>
            </a:r>
            <a:r>
              <a:rPr lang="en-US" sz="1350" kern="0" baseline="-25000" dirty="0">
                <a:solidFill>
                  <a:sysClr val="windowText" lastClr="000000"/>
                </a:solidFill>
                <a:latin typeface="Calibri" panose="020F0502020204030204" pitchFamily="34" charset="0"/>
              </a:rPr>
              <a:t>1</a:t>
            </a:r>
            <a:endParaRPr lang="en-US" sz="1350" kern="0" dirty="0">
              <a:solidFill>
                <a:sysClr val="windowText" lastClr="000000"/>
              </a:solidFill>
            </a:endParaRPr>
          </a:p>
        </p:txBody>
      </p:sp>
      <p:sp>
        <p:nvSpPr>
          <p:cNvPr id="17" name="Rectangle 16"/>
          <p:cNvSpPr/>
          <p:nvPr/>
        </p:nvSpPr>
        <p:spPr>
          <a:xfrm>
            <a:off x="3860574" y="2737605"/>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900" kern="0" dirty="0">
              <a:solidFill>
                <a:sysClr val="windowText" lastClr="000000"/>
              </a:solidFill>
            </a:endParaRPr>
          </a:p>
        </p:txBody>
      </p:sp>
      <p:cxnSp>
        <p:nvCxnSpPr>
          <p:cNvPr id="18" name="Straight Arrow Connector 17"/>
          <p:cNvCxnSpPr>
            <a:stCxn id="17" idx="1"/>
          </p:cNvCxnSpPr>
          <p:nvPr/>
        </p:nvCxnSpPr>
        <p:spPr>
          <a:xfrm flipV="1">
            <a:off x="3860573" y="2603251"/>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866954" y="30938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0" name="Rectangle 19"/>
          <p:cNvSpPr/>
          <p:nvPr/>
        </p:nvSpPr>
        <p:spPr>
          <a:xfrm>
            <a:off x="3866954" y="309105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1" name="Rectangle 20"/>
          <p:cNvSpPr/>
          <p:nvPr/>
        </p:nvSpPr>
        <p:spPr>
          <a:xfrm>
            <a:off x="3866954" y="319768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2" name="Rectangle 21"/>
          <p:cNvSpPr/>
          <p:nvPr/>
        </p:nvSpPr>
        <p:spPr>
          <a:xfrm>
            <a:off x="3866954" y="330146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3" name="Rectangle 22"/>
          <p:cNvSpPr/>
          <p:nvPr/>
        </p:nvSpPr>
        <p:spPr>
          <a:xfrm>
            <a:off x="3866954" y="34132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24" name="Rectangle 23"/>
          <p:cNvSpPr/>
          <p:nvPr/>
        </p:nvSpPr>
        <p:spPr>
          <a:xfrm>
            <a:off x="3866954" y="351990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5" name="Rectangle 24"/>
          <p:cNvSpPr/>
          <p:nvPr/>
        </p:nvSpPr>
        <p:spPr>
          <a:xfrm>
            <a:off x="3866954" y="36236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6" name="Rectangle 25"/>
          <p:cNvSpPr/>
          <p:nvPr/>
        </p:nvSpPr>
        <p:spPr>
          <a:xfrm>
            <a:off x="3866954" y="37303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7" name="Rectangle 26"/>
          <p:cNvSpPr/>
          <p:nvPr/>
        </p:nvSpPr>
        <p:spPr>
          <a:xfrm>
            <a:off x="3866954" y="38369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8" name="Rectangle 27"/>
          <p:cNvSpPr/>
          <p:nvPr/>
        </p:nvSpPr>
        <p:spPr>
          <a:xfrm>
            <a:off x="3866954" y="39407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29" name="Rectangle 28"/>
          <p:cNvSpPr/>
          <p:nvPr/>
        </p:nvSpPr>
        <p:spPr>
          <a:xfrm>
            <a:off x="3866954" y="40441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0" name="Rectangle 29"/>
          <p:cNvSpPr/>
          <p:nvPr/>
        </p:nvSpPr>
        <p:spPr>
          <a:xfrm>
            <a:off x="4394968" y="30938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1" name="Rectangle 30"/>
          <p:cNvSpPr/>
          <p:nvPr/>
        </p:nvSpPr>
        <p:spPr>
          <a:xfrm>
            <a:off x="4394968" y="309105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2" name="Rectangle 31"/>
          <p:cNvSpPr/>
          <p:nvPr/>
        </p:nvSpPr>
        <p:spPr>
          <a:xfrm>
            <a:off x="4394968" y="319768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3" name="Rectangle 32"/>
          <p:cNvSpPr/>
          <p:nvPr/>
        </p:nvSpPr>
        <p:spPr>
          <a:xfrm>
            <a:off x="4394968" y="330146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4" name="Rectangle 33"/>
          <p:cNvSpPr/>
          <p:nvPr/>
        </p:nvSpPr>
        <p:spPr>
          <a:xfrm>
            <a:off x="4394968" y="34132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5" name="Rectangle 34"/>
          <p:cNvSpPr/>
          <p:nvPr/>
        </p:nvSpPr>
        <p:spPr>
          <a:xfrm>
            <a:off x="4394968" y="351990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6" name="Rectangle 35"/>
          <p:cNvSpPr/>
          <p:nvPr/>
        </p:nvSpPr>
        <p:spPr>
          <a:xfrm>
            <a:off x="4394968" y="36236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37" name="Rectangle 36"/>
          <p:cNvSpPr/>
          <p:nvPr/>
        </p:nvSpPr>
        <p:spPr>
          <a:xfrm>
            <a:off x="4394968" y="37303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8" name="Rectangle 37"/>
          <p:cNvSpPr/>
          <p:nvPr/>
        </p:nvSpPr>
        <p:spPr>
          <a:xfrm>
            <a:off x="4394968" y="38369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39" name="Rectangle 38"/>
          <p:cNvSpPr/>
          <p:nvPr/>
        </p:nvSpPr>
        <p:spPr>
          <a:xfrm>
            <a:off x="4394968" y="39407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0" name="Rectangle 39"/>
          <p:cNvSpPr/>
          <p:nvPr/>
        </p:nvSpPr>
        <p:spPr>
          <a:xfrm>
            <a:off x="4926386" y="3093895"/>
            <a:ext cx="528014" cy="1056912"/>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1" name="Rectangle 40"/>
          <p:cNvSpPr/>
          <p:nvPr/>
        </p:nvSpPr>
        <p:spPr>
          <a:xfrm>
            <a:off x="4926386" y="319768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2" name="Rectangle 41"/>
          <p:cNvSpPr/>
          <p:nvPr/>
        </p:nvSpPr>
        <p:spPr>
          <a:xfrm>
            <a:off x="4926386" y="330146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3" name="Rectangle 42"/>
          <p:cNvSpPr/>
          <p:nvPr/>
        </p:nvSpPr>
        <p:spPr>
          <a:xfrm>
            <a:off x="4926386" y="341327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4" name="Rectangle 43"/>
          <p:cNvSpPr/>
          <p:nvPr/>
        </p:nvSpPr>
        <p:spPr>
          <a:xfrm>
            <a:off x="4926386" y="351990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5" name="Rectangle 44"/>
          <p:cNvSpPr/>
          <p:nvPr/>
        </p:nvSpPr>
        <p:spPr>
          <a:xfrm>
            <a:off x="4926386" y="362369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6" name="Rectangle 45"/>
          <p:cNvSpPr/>
          <p:nvPr/>
        </p:nvSpPr>
        <p:spPr>
          <a:xfrm>
            <a:off x="4926386" y="373032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7" name="Rectangle 46"/>
          <p:cNvSpPr/>
          <p:nvPr/>
        </p:nvSpPr>
        <p:spPr>
          <a:xfrm>
            <a:off x="4926386" y="38369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8" name="Rectangle 47"/>
          <p:cNvSpPr/>
          <p:nvPr/>
        </p:nvSpPr>
        <p:spPr>
          <a:xfrm>
            <a:off x="4926386" y="39407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49" name="Rectangle 48"/>
          <p:cNvSpPr/>
          <p:nvPr/>
        </p:nvSpPr>
        <p:spPr>
          <a:xfrm>
            <a:off x="4926386" y="4044178"/>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350" kern="0">
              <a:solidFill>
                <a:sysClr val="windowText" lastClr="000000"/>
              </a:solidFill>
            </a:endParaRPr>
          </a:p>
        </p:txBody>
      </p:sp>
      <p:sp>
        <p:nvSpPr>
          <p:cNvPr id="50" name="Rectangle 49"/>
          <p:cNvSpPr/>
          <p:nvPr/>
        </p:nvSpPr>
        <p:spPr>
          <a:xfrm>
            <a:off x="4152061" y="4125590"/>
            <a:ext cx="103780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Contents</a:t>
            </a:r>
            <a:endParaRPr lang="en-US" sz="1050" kern="0" dirty="0">
              <a:solidFill>
                <a:sysClr val="windowText" lastClr="000000"/>
              </a:solidFill>
            </a:endParaRPr>
          </a:p>
        </p:txBody>
      </p:sp>
      <p:sp>
        <p:nvSpPr>
          <p:cNvPr id="51" name="Rectangle 50"/>
          <p:cNvSpPr/>
          <p:nvPr/>
        </p:nvSpPr>
        <p:spPr>
          <a:xfrm rot="16200000">
            <a:off x="3275469" y="3370498"/>
            <a:ext cx="812810" cy="253916"/>
          </a:xfrm>
          <a:prstGeom prst="rect">
            <a:avLst/>
          </a:prstGeom>
        </p:spPr>
        <p:txBody>
          <a:bodyPr wrap="square">
            <a:spAutoFit/>
          </a:bodyPr>
          <a:lstStyle/>
          <a:p>
            <a:r>
              <a:rPr lang="en-US" sz="1050" kern="0" dirty="0">
                <a:solidFill>
                  <a:sysClr val="windowText" lastClr="000000"/>
                </a:solidFill>
                <a:latin typeface="Calibri" panose="020F0502020204030204" pitchFamily="34" charset="0"/>
              </a:rPr>
              <a:t>Cache sets</a:t>
            </a:r>
            <a:endParaRPr lang="en-US" sz="1050" kern="0" dirty="0">
              <a:solidFill>
                <a:sysClr val="windowText" lastClr="000000"/>
              </a:solidFill>
            </a:endParaRPr>
          </a:p>
        </p:txBody>
      </p:sp>
      <p:sp>
        <p:nvSpPr>
          <p:cNvPr id="52" name="Rectangle 51"/>
          <p:cNvSpPr/>
          <p:nvPr/>
        </p:nvSpPr>
        <p:spPr>
          <a:xfrm>
            <a:off x="4928088" y="372747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53" name="Rectangle 52"/>
          <p:cNvSpPr/>
          <p:nvPr/>
        </p:nvSpPr>
        <p:spPr>
          <a:xfrm>
            <a:off x="4928088" y="3834106"/>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54" name="Rectangle 53"/>
          <p:cNvSpPr/>
          <p:nvPr/>
        </p:nvSpPr>
        <p:spPr>
          <a:xfrm>
            <a:off x="4928088" y="3937891"/>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55" name="Rectangle 54"/>
          <p:cNvSpPr/>
          <p:nvPr/>
        </p:nvSpPr>
        <p:spPr>
          <a:xfrm>
            <a:off x="4924684" y="3522752"/>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56" name="Rectangle 55"/>
          <p:cNvSpPr/>
          <p:nvPr/>
        </p:nvSpPr>
        <p:spPr>
          <a:xfrm>
            <a:off x="4924684" y="3626537"/>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57" name="Rectangle 56"/>
          <p:cNvSpPr/>
          <p:nvPr/>
        </p:nvSpPr>
        <p:spPr>
          <a:xfrm>
            <a:off x="4250580" y="2934943"/>
            <a:ext cx="330780"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100</a:t>
            </a:r>
            <a:endParaRPr lang="en-US" sz="750" kern="0" dirty="0">
              <a:solidFill>
                <a:sysClr val="windowText" lastClr="000000"/>
              </a:solidFill>
            </a:endParaRPr>
          </a:p>
        </p:txBody>
      </p:sp>
      <p:sp>
        <p:nvSpPr>
          <p:cNvPr id="58" name="Rectangle 57"/>
          <p:cNvSpPr/>
          <p:nvPr/>
        </p:nvSpPr>
        <p:spPr>
          <a:xfrm>
            <a:off x="4780776" y="2934943"/>
            <a:ext cx="341622"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200</a:t>
            </a:r>
            <a:endParaRPr lang="en-US" sz="750" kern="0" dirty="0">
              <a:solidFill>
                <a:sysClr val="windowText" lastClr="000000"/>
              </a:solidFill>
            </a:endParaRPr>
          </a:p>
        </p:txBody>
      </p:sp>
      <p:sp>
        <p:nvSpPr>
          <p:cNvPr id="59" name="Rectangle 58"/>
          <p:cNvSpPr/>
          <p:nvPr/>
        </p:nvSpPr>
        <p:spPr>
          <a:xfrm>
            <a:off x="5308789" y="2934943"/>
            <a:ext cx="347381"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300</a:t>
            </a:r>
            <a:endParaRPr lang="en-US" sz="750" kern="0" dirty="0">
              <a:solidFill>
                <a:sysClr val="windowText" lastClr="000000"/>
              </a:solidFill>
            </a:endParaRPr>
          </a:p>
        </p:txBody>
      </p:sp>
      <p:sp>
        <p:nvSpPr>
          <p:cNvPr id="60" name="Rectangle 59"/>
          <p:cNvSpPr/>
          <p:nvPr/>
        </p:nvSpPr>
        <p:spPr>
          <a:xfrm>
            <a:off x="3783116" y="2945655"/>
            <a:ext cx="131480" cy="207749"/>
          </a:xfrm>
          <a:prstGeom prst="rect">
            <a:avLst/>
          </a:prstGeom>
        </p:spPr>
        <p:txBody>
          <a:bodyPr wrap="square">
            <a:spAutoFit/>
          </a:bodyPr>
          <a:lstStyle/>
          <a:p>
            <a:r>
              <a:rPr lang="en-US" sz="750" kern="0" dirty="0">
                <a:solidFill>
                  <a:sysClr val="windowText" lastClr="000000"/>
                </a:solidFill>
                <a:latin typeface="Calibri" panose="020F0502020204030204" pitchFamily="34" charset="0"/>
              </a:rPr>
              <a:t>0</a:t>
            </a:r>
            <a:endParaRPr lang="en-US" sz="750" kern="0" dirty="0">
              <a:solidFill>
                <a:sysClr val="windowText" lastClr="000000"/>
              </a:solidFill>
            </a:endParaRPr>
          </a:p>
        </p:txBody>
      </p:sp>
      <p:sp>
        <p:nvSpPr>
          <p:cNvPr id="61" name="Rectangle 60"/>
          <p:cNvSpPr/>
          <p:nvPr/>
        </p:nvSpPr>
        <p:spPr>
          <a:xfrm>
            <a:off x="3860574" y="3836952"/>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62" name="Rectangle 61"/>
          <p:cNvSpPr/>
          <p:nvPr/>
        </p:nvSpPr>
        <p:spPr>
          <a:xfrm>
            <a:off x="3860574" y="3940737"/>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63" name="Rectangle 62"/>
          <p:cNvSpPr/>
          <p:nvPr/>
        </p:nvSpPr>
        <p:spPr>
          <a:xfrm>
            <a:off x="3868656" y="3305148"/>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64" name="Rectangle 63"/>
          <p:cNvSpPr/>
          <p:nvPr/>
        </p:nvSpPr>
        <p:spPr>
          <a:xfrm>
            <a:off x="3868656" y="341696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65" name="Rectangle 64"/>
          <p:cNvSpPr/>
          <p:nvPr/>
        </p:nvSpPr>
        <p:spPr>
          <a:xfrm>
            <a:off x="3868656" y="3523590"/>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66" name="Rectangle 65"/>
          <p:cNvSpPr/>
          <p:nvPr/>
        </p:nvSpPr>
        <p:spPr>
          <a:xfrm>
            <a:off x="4919708" y="3835894"/>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67" name="Rectangle 66"/>
          <p:cNvSpPr/>
          <p:nvPr/>
        </p:nvSpPr>
        <p:spPr>
          <a:xfrm>
            <a:off x="4919708" y="3939679"/>
            <a:ext cx="528014" cy="106630"/>
          </a:xfrm>
          <a:prstGeom prst="rect">
            <a:avLst/>
          </a:prstGeom>
          <a:solidFill>
            <a:srgbClr val="0070C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68" name="Rectangle 67"/>
          <p:cNvSpPr/>
          <p:nvPr/>
        </p:nvSpPr>
        <p:spPr>
          <a:xfrm>
            <a:off x="4924683" y="3092613"/>
            <a:ext cx="528014" cy="106630"/>
          </a:xfrm>
          <a:prstGeom prst="rect">
            <a:avLst/>
          </a:prstGeom>
          <a:no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750" kern="0" dirty="0">
              <a:solidFill>
                <a:sysClr val="windowText" lastClr="000000"/>
              </a:solidFill>
            </a:endParaRPr>
          </a:p>
        </p:txBody>
      </p:sp>
      <p:sp>
        <p:nvSpPr>
          <p:cNvPr id="69" name="Rectangle 68"/>
          <p:cNvSpPr/>
          <p:nvPr/>
        </p:nvSpPr>
        <p:spPr>
          <a:xfrm>
            <a:off x="4922361" y="2734593"/>
            <a:ext cx="528014" cy="253076"/>
          </a:xfrm>
          <a:prstGeom prst="rect">
            <a:avLst/>
          </a:prstGeom>
          <a:solidFill>
            <a:schemeClr val="bg2">
              <a:lumMod val="65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900" kern="0" dirty="0">
              <a:solidFill>
                <a:sysClr val="windowText" lastClr="000000"/>
              </a:solidFill>
            </a:endParaRPr>
          </a:p>
        </p:txBody>
      </p:sp>
      <p:sp>
        <p:nvSpPr>
          <p:cNvPr id="70" name="Rectangle 69"/>
          <p:cNvSpPr/>
          <p:nvPr/>
        </p:nvSpPr>
        <p:spPr>
          <a:xfrm>
            <a:off x="4925004" y="3302283"/>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71" name="Rectangle 70"/>
          <p:cNvSpPr/>
          <p:nvPr/>
        </p:nvSpPr>
        <p:spPr>
          <a:xfrm>
            <a:off x="4925004" y="3414094"/>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72" name="Rectangle 71"/>
          <p:cNvSpPr/>
          <p:nvPr/>
        </p:nvSpPr>
        <p:spPr>
          <a:xfrm>
            <a:off x="4925004" y="3520724"/>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sp>
        <p:nvSpPr>
          <p:cNvPr id="73" name="Rectangle 72"/>
          <p:cNvSpPr/>
          <p:nvPr/>
        </p:nvSpPr>
        <p:spPr>
          <a:xfrm>
            <a:off x="4394436" y="3838293"/>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2</a:t>
            </a:r>
          </a:p>
        </p:txBody>
      </p:sp>
      <p:sp>
        <p:nvSpPr>
          <p:cNvPr id="74" name="Rectangle 73"/>
          <p:cNvSpPr/>
          <p:nvPr/>
        </p:nvSpPr>
        <p:spPr>
          <a:xfrm>
            <a:off x="4394436" y="3942078"/>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1</a:t>
            </a:r>
          </a:p>
        </p:txBody>
      </p:sp>
      <p:sp>
        <p:nvSpPr>
          <p:cNvPr id="75" name="Rectangle 74"/>
          <p:cNvSpPr/>
          <p:nvPr/>
        </p:nvSpPr>
        <p:spPr>
          <a:xfrm>
            <a:off x="4398372" y="3304311"/>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7</a:t>
            </a:r>
          </a:p>
        </p:txBody>
      </p:sp>
      <p:sp>
        <p:nvSpPr>
          <p:cNvPr id="76" name="Rectangle 75"/>
          <p:cNvSpPr/>
          <p:nvPr/>
        </p:nvSpPr>
        <p:spPr>
          <a:xfrm>
            <a:off x="4398372" y="3416122"/>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6</a:t>
            </a:r>
          </a:p>
        </p:txBody>
      </p:sp>
      <p:sp>
        <p:nvSpPr>
          <p:cNvPr id="77" name="Rectangle 76"/>
          <p:cNvSpPr/>
          <p:nvPr/>
        </p:nvSpPr>
        <p:spPr>
          <a:xfrm>
            <a:off x="4398372" y="3522752"/>
            <a:ext cx="528014" cy="106630"/>
          </a:xfrm>
          <a:prstGeom prst="rect">
            <a:avLst/>
          </a:prstGeom>
          <a:solidFill>
            <a:srgbClr val="00B05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750" kern="0" dirty="0">
                <a:solidFill>
                  <a:sysClr val="windowText" lastClr="000000"/>
                </a:solidFill>
              </a:rPr>
              <a:t>5</a:t>
            </a:r>
          </a:p>
        </p:txBody>
      </p:sp>
      <p:cxnSp>
        <p:nvCxnSpPr>
          <p:cNvPr id="78" name="Straight Arrow Connector 77"/>
          <p:cNvCxnSpPr/>
          <p:nvPr/>
        </p:nvCxnSpPr>
        <p:spPr>
          <a:xfrm flipV="1">
            <a:off x="4921162" y="2605987"/>
            <a:ext cx="1" cy="260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61BA737E-4C38-4B49-BAFF-3950B3257663}" type="slidenum">
              <a:rPr lang="en-US" smtClean="0"/>
              <a:t>9</a:t>
            </a:fld>
            <a:endParaRPr lang="en-US"/>
          </a:p>
        </p:txBody>
      </p:sp>
      <p:sp>
        <p:nvSpPr>
          <p:cNvPr id="79" name="Content Placeholder 2"/>
          <p:cNvSpPr txBox="1">
            <a:spLocks/>
          </p:cNvSpPr>
          <p:nvPr/>
        </p:nvSpPr>
        <p:spPr>
          <a:xfrm>
            <a:off x="894946" y="5476511"/>
            <a:ext cx="7310592" cy="673799"/>
          </a:xfrm>
          <a:prstGeom prst="rect">
            <a:avLst/>
          </a:prstGeom>
          <a:ln w="38100">
            <a:solidFill>
              <a:schemeClr val="accent1"/>
            </a:solidFill>
          </a:ln>
        </p:spPr>
        <p:txBody>
          <a:bodyPr vert="horz" lIns="91440" tIns="45720" rIns="91440" bIns="45720" rtlCol="0" anchor="ctr">
            <a:noAutofit/>
          </a:bodyPr>
          <a:lst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dirty="0">
                <a:latin typeface="Calibri" charset="0"/>
                <a:ea typeface="Calibri" charset="0"/>
                <a:cs typeface="Calibri" charset="0"/>
              </a:rPr>
              <a:t> A cache block of a task can be a </a:t>
            </a:r>
            <a:r>
              <a:rPr lang="en-US" b="1" dirty="0">
                <a:solidFill>
                  <a:srgbClr val="FF0000"/>
                </a:solidFill>
                <a:latin typeface="Calibri" charset="0"/>
                <a:ea typeface="Calibri" charset="0"/>
                <a:cs typeface="Calibri" charset="0"/>
              </a:rPr>
              <a:t>PCB </a:t>
            </a:r>
            <a:r>
              <a:rPr lang="en-US" dirty="0">
                <a:latin typeface="Calibri" charset="0"/>
                <a:ea typeface="Calibri" charset="0"/>
                <a:cs typeface="Calibri" charset="0"/>
              </a:rPr>
              <a:t>or</a:t>
            </a:r>
            <a:r>
              <a:rPr lang="en-US" dirty="0">
                <a:solidFill>
                  <a:srgbClr val="FF0000"/>
                </a:solidFill>
                <a:latin typeface="Calibri" charset="0"/>
                <a:ea typeface="Calibri" charset="0"/>
                <a:cs typeface="Calibri" charset="0"/>
              </a:rPr>
              <a:t> </a:t>
            </a:r>
            <a:r>
              <a:rPr lang="en-US" b="1" dirty="0" err="1">
                <a:solidFill>
                  <a:srgbClr val="FF0000"/>
                </a:solidFill>
                <a:latin typeface="Calibri" charset="0"/>
                <a:ea typeface="Calibri" charset="0"/>
                <a:cs typeface="Calibri" charset="0"/>
              </a:rPr>
              <a:t>nPCB</a:t>
            </a:r>
            <a:r>
              <a:rPr lang="en-US" b="1" dirty="0">
                <a:solidFill>
                  <a:srgbClr val="FF0000"/>
                </a:solidFill>
                <a:latin typeface="Calibri" charset="0"/>
                <a:ea typeface="Calibri" charset="0"/>
                <a:cs typeface="Calibri" charset="0"/>
              </a:rPr>
              <a:t> </a:t>
            </a:r>
            <a:r>
              <a:rPr lang="en-US" dirty="0">
                <a:latin typeface="Calibri" charset="0"/>
                <a:ea typeface="Calibri" charset="0"/>
                <a:cs typeface="Calibri" charset="0"/>
              </a:rPr>
              <a:t>but not </a:t>
            </a:r>
            <a:r>
              <a:rPr lang="en-US" b="1" dirty="0">
                <a:latin typeface="Calibri" charset="0"/>
                <a:ea typeface="Calibri" charset="0"/>
                <a:cs typeface="Calibri" charset="0"/>
              </a:rPr>
              <a:t>both</a:t>
            </a:r>
            <a:r>
              <a:rPr lang="en-US" dirty="0">
                <a:solidFill>
                  <a:srgbClr val="FF0000"/>
                </a:solidFill>
                <a:latin typeface="Calibri" charset="0"/>
                <a:ea typeface="Calibri" charset="0"/>
                <a:cs typeface="Calibri" charset="0"/>
              </a:rPr>
              <a:t> </a:t>
            </a:r>
            <a:endParaRPr lang="en-US" dirty="0">
              <a:latin typeface="Calibri" charset="0"/>
              <a:ea typeface="Calibri" charset="0"/>
              <a:cs typeface="Calibri" charset="0"/>
            </a:endParaRPr>
          </a:p>
        </p:txBody>
      </p:sp>
      <p:sp>
        <p:nvSpPr>
          <p:cNvPr id="80" name="Left Brace 79"/>
          <p:cNvSpPr/>
          <p:nvPr/>
        </p:nvSpPr>
        <p:spPr>
          <a:xfrm rot="10800000">
            <a:off x="5454079" y="3312996"/>
            <a:ext cx="321249" cy="301852"/>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81" name="Rounded Rectangle 80"/>
          <p:cNvSpPr/>
          <p:nvPr/>
        </p:nvSpPr>
        <p:spPr>
          <a:xfrm>
            <a:off x="5788689" y="3236593"/>
            <a:ext cx="721078" cy="432539"/>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PCBs</a:t>
            </a:r>
          </a:p>
        </p:txBody>
      </p:sp>
      <p:sp>
        <p:nvSpPr>
          <p:cNvPr id="82" name="Rounded Rectangle 81"/>
          <p:cNvSpPr/>
          <p:nvPr/>
        </p:nvSpPr>
        <p:spPr>
          <a:xfrm>
            <a:off x="5789919" y="3718268"/>
            <a:ext cx="719848" cy="432539"/>
          </a:xfrm>
          <a:prstGeom prst="roundRect">
            <a:avLst/>
          </a:prstGeom>
          <a:solidFill>
            <a:schemeClr val="bg2"/>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rPr>
              <a:t>nPCBs</a:t>
            </a:r>
            <a:endParaRPr lang="en-US" sz="1400" dirty="0">
              <a:solidFill>
                <a:schemeClr val="tx1"/>
              </a:solidFill>
            </a:endParaRPr>
          </a:p>
        </p:txBody>
      </p:sp>
      <p:sp>
        <p:nvSpPr>
          <p:cNvPr id="83" name="Left Brace 82"/>
          <p:cNvSpPr/>
          <p:nvPr/>
        </p:nvSpPr>
        <p:spPr>
          <a:xfrm rot="10800000">
            <a:off x="5447190" y="3848097"/>
            <a:ext cx="321249" cy="200716"/>
          </a:xfrm>
          <a:prstGeom prst="leftBrace">
            <a:avLst>
              <a:gd name="adj1" fmla="val 8333"/>
              <a:gd name="adj2" fmla="val 50671"/>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 name="Title 3"/>
          <p:cNvSpPr>
            <a:spLocks noGrp="1"/>
          </p:cNvSpPr>
          <p:nvPr>
            <p:ph type="title"/>
          </p:nvPr>
        </p:nvSpPr>
        <p:spPr/>
        <p:txBody>
          <a:bodyPr>
            <a:noAutofit/>
          </a:bodyPr>
          <a:lstStyle/>
          <a:p>
            <a:pPr algn="l"/>
            <a:r>
              <a:rPr lang="en-US" sz="3600" dirty="0"/>
              <a:t>Let’s Add a New Concept : Cache Persistence</a:t>
            </a:r>
          </a:p>
        </p:txBody>
      </p:sp>
    </p:spTree>
    <p:extLst>
      <p:ext uri="{BB962C8B-B14F-4D97-AF65-F5344CB8AC3E}">
        <p14:creationId xmlns:p14="http://schemas.microsoft.com/office/powerpoint/2010/main" val="116682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grpId="0" nodeType="withEffect" nodePh="1">
                                  <p:stCondLst>
                                    <p:cond delay="0"/>
                                  </p:stCondLst>
                                  <p:endCondLst>
                                    <p:cond evt="begin" delay="0">
                                      <p:tn val="23"/>
                                    </p:cond>
                                  </p:end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6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6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6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6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64"/>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6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6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6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7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7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7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76"/>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77"/>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78"/>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mph" presetSubtype="1" nodeType="clickEffect">
                                  <p:stCondLst>
                                    <p:cond delay="0"/>
                                  </p:stCondLst>
                                  <p:childTnLst>
                                    <p:set>
                                      <p:cBhvr>
                                        <p:cTn id="146" dur="indefinite"/>
                                        <p:tgtEl>
                                          <p:spTgt spid="70"/>
                                        </p:tgtEl>
                                        <p:attrNameLst>
                                          <p:attrName>fillcolor</p:attrName>
                                        </p:attrNameLst>
                                      </p:cBhvr>
                                      <p:to>
                                        <p:clrVal>
                                          <a:srgbClr val="009900"/>
                                        </p:clrVal>
                                      </p:to>
                                    </p:set>
                                    <p:set>
                                      <p:cBhvr>
                                        <p:cTn id="147" dur="indefinite"/>
                                        <p:tgtEl>
                                          <p:spTgt spid="70"/>
                                        </p:tgtEl>
                                        <p:attrNameLst>
                                          <p:attrName>fill.type</p:attrName>
                                        </p:attrNameLst>
                                      </p:cBhvr>
                                      <p:to>
                                        <p:strVal val="solid"/>
                                      </p:to>
                                    </p:set>
                                    <p:set>
                                      <p:cBhvr>
                                        <p:cTn id="148" dur="indefinite"/>
                                        <p:tgtEl>
                                          <p:spTgt spid="70"/>
                                        </p:tgtEl>
                                        <p:attrNameLst>
                                          <p:attrName>fill.on</p:attrName>
                                        </p:attrNameLst>
                                      </p:cBhvr>
                                      <p:to>
                                        <p:strVal val="true"/>
                                      </p:to>
                                    </p:set>
                                  </p:childTnLst>
                                </p:cTn>
                              </p:par>
                              <p:par>
                                <p:cTn id="149" presetID="1" presetClass="emph" presetSubtype="1" nodeType="withEffect">
                                  <p:stCondLst>
                                    <p:cond delay="0"/>
                                  </p:stCondLst>
                                  <p:childTnLst>
                                    <p:set>
                                      <p:cBhvr>
                                        <p:cTn id="150" dur="indefinite"/>
                                        <p:tgtEl>
                                          <p:spTgt spid="71"/>
                                        </p:tgtEl>
                                        <p:attrNameLst>
                                          <p:attrName>fillcolor</p:attrName>
                                        </p:attrNameLst>
                                      </p:cBhvr>
                                      <p:to>
                                        <p:clrVal>
                                          <a:srgbClr val="009900"/>
                                        </p:clrVal>
                                      </p:to>
                                    </p:set>
                                    <p:set>
                                      <p:cBhvr>
                                        <p:cTn id="151" dur="indefinite"/>
                                        <p:tgtEl>
                                          <p:spTgt spid="71"/>
                                        </p:tgtEl>
                                        <p:attrNameLst>
                                          <p:attrName>fill.type</p:attrName>
                                        </p:attrNameLst>
                                      </p:cBhvr>
                                      <p:to>
                                        <p:strVal val="solid"/>
                                      </p:to>
                                    </p:set>
                                    <p:set>
                                      <p:cBhvr>
                                        <p:cTn id="152" dur="indefinite"/>
                                        <p:tgtEl>
                                          <p:spTgt spid="71"/>
                                        </p:tgtEl>
                                        <p:attrNameLst>
                                          <p:attrName>fill.on</p:attrName>
                                        </p:attrNameLst>
                                      </p:cBhvr>
                                      <p:to>
                                        <p:strVal val="true"/>
                                      </p:to>
                                    </p:set>
                                  </p:childTnLst>
                                </p:cTn>
                              </p:par>
                              <p:par>
                                <p:cTn id="153" presetID="1" presetClass="emph" presetSubtype="1" nodeType="withEffect">
                                  <p:stCondLst>
                                    <p:cond delay="0"/>
                                  </p:stCondLst>
                                  <p:childTnLst>
                                    <p:set>
                                      <p:cBhvr>
                                        <p:cTn id="154" dur="indefinite"/>
                                        <p:tgtEl>
                                          <p:spTgt spid="72"/>
                                        </p:tgtEl>
                                        <p:attrNameLst>
                                          <p:attrName>fillcolor</p:attrName>
                                        </p:attrNameLst>
                                      </p:cBhvr>
                                      <p:to>
                                        <p:clrVal>
                                          <a:srgbClr val="009900"/>
                                        </p:clrVal>
                                      </p:to>
                                    </p:set>
                                    <p:set>
                                      <p:cBhvr>
                                        <p:cTn id="155" dur="indefinite"/>
                                        <p:tgtEl>
                                          <p:spTgt spid="72"/>
                                        </p:tgtEl>
                                        <p:attrNameLst>
                                          <p:attrName>fill.type</p:attrName>
                                        </p:attrNameLst>
                                      </p:cBhvr>
                                      <p:to>
                                        <p:strVal val="solid"/>
                                      </p:to>
                                    </p:set>
                                    <p:set>
                                      <p:cBhvr>
                                        <p:cTn id="156" dur="indefinite"/>
                                        <p:tgtEl>
                                          <p:spTgt spid="72"/>
                                        </p:tgtEl>
                                        <p:attrNameLst>
                                          <p:attrName>fill.on</p:attrName>
                                        </p:attrNameLst>
                                      </p:cBhvr>
                                      <p:to>
                                        <p:strVal val="true"/>
                                      </p:to>
                                    </p:set>
                                  </p:childTnLst>
                                </p:cTn>
                              </p:par>
                            </p:childTnLst>
                          </p:cTn>
                        </p:par>
                        <p:par>
                          <p:cTn id="157" fill="hold">
                            <p:stCondLst>
                              <p:cond delay="0"/>
                            </p:stCondLst>
                            <p:childTnLst>
                              <p:par>
                                <p:cTn id="158" presetID="1" presetClass="entr" presetSubtype="0" fill="hold" grpId="0" nodeType="afterEffect">
                                  <p:stCondLst>
                                    <p:cond delay="0"/>
                                  </p:stCondLst>
                                  <p:childTnLst>
                                    <p:set>
                                      <p:cBhvr>
                                        <p:cTn id="159" dur="1" fill="hold">
                                          <p:stCondLst>
                                            <p:cond delay="0"/>
                                          </p:stCondLst>
                                        </p:cTn>
                                        <p:tgtEl>
                                          <p:spTgt spid="81"/>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80"/>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1" presetClass="emph" presetSubtype="1" nodeType="clickEffect">
                                  <p:stCondLst>
                                    <p:cond delay="0"/>
                                  </p:stCondLst>
                                  <p:childTnLst>
                                    <p:set>
                                      <p:cBhvr>
                                        <p:cTn id="173" dur="indefinite"/>
                                        <p:tgtEl>
                                          <p:spTgt spid="66"/>
                                        </p:tgtEl>
                                        <p:attrNameLst>
                                          <p:attrName>fillcolor</p:attrName>
                                        </p:attrNameLst>
                                      </p:cBhvr>
                                      <p:to>
                                        <p:clrVal>
                                          <a:srgbClr val="EEF32B"/>
                                        </p:clrVal>
                                      </p:to>
                                    </p:set>
                                    <p:set>
                                      <p:cBhvr>
                                        <p:cTn id="174" dur="indefinite"/>
                                        <p:tgtEl>
                                          <p:spTgt spid="66"/>
                                        </p:tgtEl>
                                        <p:attrNameLst>
                                          <p:attrName>fill.type</p:attrName>
                                        </p:attrNameLst>
                                      </p:cBhvr>
                                      <p:to>
                                        <p:strVal val="solid"/>
                                      </p:to>
                                    </p:set>
                                    <p:set>
                                      <p:cBhvr>
                                        <p:cTn id="175" dur="indefinite"/>
                                        <p:tgtEl>
                                          <p:spTgt spid="66"/>
                                        </p:tgtEl>
                                        <p:attrNameLst>
                                          <p:attrName>fill.on</p:attrName>
                                        </p:attrNameLst>
                                      </p:cBhvr>
                                      <p:to>
                                        <p:strVal val="true"/>
                                      </p:to>
                                    </p:set>
                                  </p:childTnLst>
                                </p:cTn>
                              </p:par>
                              <p:par>
                                <p:cTn id="176" presetID="1" presetClass="emph" presetSubtype="1" nodeType="withEffect">
                                  <p:stCondLst>
                                    <p:cond delay="0"/>
                                  </p:stCondLst>
                                  <p:childTnLst>
                                    <p:set>
                                      <p:cBhvr>
                                        <p:cTn id="177" dur="indefinite"/>
                                        <p:tgtEl>
                                          <p:spTgt spid="67"/>
                                        </p:tgtEl>
                                        <p:attrNameLst>
                                          <p:attrName>fillcolor</p:attrName>
                                        </p:attrNameLst>
                                      </p:cBhvr>
                                      <p:to>
                                        <p:clrVal>
                                          <a:srgbClr val="EEF32B"/>
                                        </p:clrVal>
                                      </p:to>
                                    </p:set>
                                    <p:set>
                                      <p:cBhvr>
                                        <p:cTn id="178" dur="indefinite"/>
                                        <p:tgtEl>
                                          <p:spTgt spid="67"/>
                                        </p:tgtEl>
                                        <p:attrNameLst>
                                          <p:attrName>fill.type</p:attrName>
                                        </p:attrNameLst>
                                      </p:cBhvr>
                                      <p:to>
                                        <p:strVal val="solid"/>
                                      </p:to>
                                    </p:set>
                                    <p:set>
                                      <p:cBhvr>
                                        <p:cTn id="179" dur="indefinite"/>
                                        <p:tgtEl>
                                          <p:spTgt spid="67"/>
                                        </p:tgtEl>
                                        <p:attrNameLst>
                                          <p:attrName>fill.on</p:attrName>
                                        </p:attrNameLst>
                                      </p:cBhvr>
                                      <p:to>
                                        <p:strVal val="true"/>
                                      </p:to>
                                    </p:set>
                                  </p:childTnLst>
                                </p:cTn>
                              </p:par>
                            </p:childTnLst>
                          </p:cTn>
                        </p:par>
                        <p:par>
                          <p:cTn id="180" fill="hold">
                            <p:stCondLst>
                              <p:cond delay="0"/>
                            </p:stCondLst>
                            <p:childTnLst>
                              <p:par>
                                <p:cTn id="181" presetID="1" presetClass="entr" presetSubtype="0" fill="hold" grpId="0" nodeType="afterEffect">
                                  <p:stCondLst>
                                    <p:cond delay="0"/>
                                  </p:stCondLst>
                                  <p:childTnLst>
                                    <p:set>
                                      <p:cBhvr>
                                        <p:cTn id="182" dur="1" fill="hold">
                                          <p:stCondLst>
                                            <p:cond delay="0"/>
                                          </p:stCondLst>
                                        </p:cTn>
                                        <p:tgtEl>
                                          <p:spTgt spid="82"/>
                                        </p:tgtEl>
                                        <p:attrNameLst>
                                          <p:attrName>style.visibility</p:attrName>
                                        </p:attrNameLst>
                                      </p:cBhvr>
                                      <p:to>
                                        <p:strVal val="visible"/>
                                      </p:to>
                                    </p:set>
                                  </p:childTnLst>
                                </p:cTn>
                              </p:par>
                            </p:childTnLst>
                          </p:cTn>
                        </p:par>
                        <p:par>
                          <p:cTn id="183" fill="hold">
                            <p:stCondLst>
                              <p:cond delay="0"/>
                            </p:stCondLst>
                            <p:childTnLst>
                              <p:par>
                                <p:cTn id="184" presetID="1" presetClass="entr" presetSubtype="0" fill="hold" grpId="0" nodeType="afterEffect">
                                  <p:stCondLst>
                                    <p:cond delay="0"/>
                                  </p:stCondLst>
                                  <p:childTnLst>
                                    <p:set>
                                      <p:cBhvr>
                                        <p:cTn id="185" dur="1" fill="hold">
                                          <p:stCondLst>
                                            <p:cond delay="0"/>
                                          </p:stCondLst>
                                        </p:cTn>
                                        <p:tgtEl>
                                          <p:spTgt spid="83"/>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79">
                                            <p:bg/>
                                          </p:spTgt>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p:bldP spid="16" grpId="0"/>
      <p:bldP spid="17"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P spid="52" grpId="0" animBg="1"/>
      <p:bldP spid="53" grpId="0" animBg="1"/>
      <p:bldP spid="54" grpId="0" animBg="1"/>
      <p:bldP spid="55" grpId="0" animBg="1"/>
      <p:bldP spid="56" grpId="0" animBg="1"/>
      <p:bldP spid="57" grpId="0"/>
      <p:bldP spid="58" grpId="0"/>
      <p:bldP spid="59" grpId="0"/>
      <p:bldP spid="60" grpId="0"/>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9" grpId="0" uiExpand="1" build="p" animBg="1"/>
      <p:bldP spid="80" grpId="0" animBg="1"/>
      <p:bldP spid="81" grpId="0" animBg="1"/>
      <p:bldP spid="82" grpId="0" animBg="1"/>
      <p:bldP spid="83" grpId="0" animBg="1"/>
    </p:bldLst>
  </p:timing>
</p:sld>
</file>

<file path=ppt/theme/theme1.xml><?xml version="1.0" encoding="utf-8"?>
<a:theme xmlns:a="http://schemas.openxmlformats.org/drawingml/2006/main" name="1_Office Theme">
  <a:themeElements>
    <a:clrScheme name="CISTER">
      <a:dk1>
        <a:srgbClr val="0C0C0C"/>
      </a:dk1>
      <a:lt1>
        <a:srgbClr val="FFFFFF"/>
      </a:lt1>
      <a:dk2>
        <a:srgbClr val="000000"/>
      </a:dk2>
      <a:lt2>
        <a:srgbClr val="FFFFFF"/>
      </a:lt2>
      <a:accent1>
        <a:srgbClr val="009DC9"/>
      </a:accent1>
      <a:accent2>
        <a:srgbClr val="F5874F"/>
      </a:accent2>
      <a:accent3>
        <a:srgbClr val="D9DADA"/>
      </a:accent3>
      <a:accent4>
        <a:srgbClr val="79E2FF"/>
      </a:accent4>
      <a:accent5>
        <a:srgbClr val="FAC3A8"/>
      </a:accent5>
      <a:accent6>
        <a:srgbClr val="00637E"/>
      </a:accent6>
      <a:hlink>
        <a:srgbClr val="009DC9"/>
      </a:hlink>
      <a:folHlink>
        <a:srgbClr val="009DC9"/>
      </a:folHlink>
    </a:clrScheme>
    <a:fontScheme name="CISTER">
      <a:majorFont>
        <a:latin typeface="Franklin Gothic Heavy"/>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4483</TotalTime>
  <Words>3840</Words>
  <Application>Microsoft Office PowerPoint</Application>
  <PresentationFormat>On-screen Show (4:3)</PresentationFormat>
  <Paragraphs>796</Paragraphs>
  <Slides>23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Cambria Math</vt:lpstr>
      <vt:lpstr>Franklin Gothic Book</vt:lpstr>
      <vt:lpstr>Franklin Gothic Heavy</vt:lpstr>
      <vt:lpstr>1_Office Theme</vt:lpstr>
      <vt:lpstr>Cache-Persistence-Aware WCRT Analysis for FPPS</vt:lpstr>
      <vt:lpstr>Motivation: Caches Produce Time Variability </vt:lpstr>
      <vt:lpstr>How to Account for CRPD?</vt:lpstr>
      <vt:lpstr>So, What’s New?</vt:lpstr>
      <vt:lpstr>Outline</vt:lpstr>
      <vt:lpstr>How are CRPDs Calculated? Use Preempted Task</vt:lpstr>
      <vt:lpstr>How are CRPDs Calculated? Use Preempting Task</vt:lpstr>
      <vt:lpstr>How are CRPDs Calculated? Use Both Preempting and Preempted Task</vt:lpstr>
      <vt:lpstr>Let’s Add a New Concept : Cache Persistence</vt:lpstr>
      <vt:lpstr>Cache Persistence Impact Memory Demand</vt:lpstr>
      <vt:lpstr>Evictions of PCBs can Generate Memory Overhead</vt:lpstr>
      <vt:lpstr>Integrating Cache Persistence into WCRT Analysis for FPPS</vt:lpstr>
      <vt:lpstr>How to Calculate CPRO?</vt:lpstr>
      <vt:lpstr>CPRO Union Approach</vt:lpstr>
      <vt:lpstr>CPRO Multiset Approach</vt:lpstr>
      <vt:lpstr>Improved CPRO Multiset Approach</vt:lpstr>
      <vt:lpstr>Deriving Parameters using Static Analysis</vt:lpstr>
      <vt:lpstr>Empirical Evaluation</vt:lpstr>
      <vt:lpstr>Results: Gain in Schedulability</vt:lpstr>
      <vt:lpstr>Results: Gain Increases with the Number of Tasks</vt:lpstr>
      <vt:lpstr>Results: Bigger Cache = More Persistence </vt:lpstr>
      <vt:lpstr>Conclusion and Future Work</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Cache-Persistence-Aware WCRT Analysis for FPPS</dc:title>
  <dc:creator>Syed Aftab Rashid</dc:creator>
  <cp:lastModifiedBy>Syed Aftab Rashid</cp:lastModifiedBy>
  <cp:revision>1132</cp:revision>
  <dcterms:created xsi:type="dcterms:W3CDTF">2016-06-14T12:11:32Z</dcterms:created>
  <dcterms:modified xsi:type="dcterms:W3CDTF">2016-07-08T11:11:39Z</dcterms:modified>
</cp:coreProperties>
</file>